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2" name="Shape 5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6" name="Shape 5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3" name="Shape 6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Shape 6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0" name="Shape 6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6" name="Shape 6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is drawn from repeatable random sampling: there is a frequency to it</a:t>
            </a:r>
          </a:p>
          <a:p>
            <a:pPr/>
            <a:r>
              <a:t>What will the weather be tomorrow?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2" name="Shape 5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hape 5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8" name="Shape 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1760s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buFontTx/>
              <a:defRPr sz="2400"/>
            </a:lvl1pPr>
            <a:lvl2pPr algn="ctr">
              <a:buFontTx/>
              <a:defRPr sz="2400"/>
            </a:lvl2pPr>
            <a:lvl3pPr algn="ctr">
              <a:buFontTx/>
              <a:defRPr sz="2400"/>
            </a:lvl3pPr>
            <a:lvl4pPr algn="ctr">
              <a:buFontTx/>
              <a:defRPr sz="2400"/>
            </a:lvl4pPr>
            <a:lvl5pPr algn="ctr">
              <a:buFontTx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  <a:lvl2pPr marL="723900" indent="-266700">
              <a:buSzPct val="100000"/>
              <a:buChar char="•"/>
            </a:lvl2pPr>
            <a:lvl3pPr marL="1234439" indent="-320039">
              <a:buSzPct val="100000"/>
              <a:buChar char="•"/>
            </a:lvl3pPr>
            <a:lvl4pPr marL="1727200" indent="-355600">
              <a:buSzPct val="100000"/>
              <a:buChar char="•"/>
            </a:lvl4pPr>
            <a:lvl5pPr marL="2184400" indent="-355600">
              <a:buSzPct val="100000"/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  <a:lvl2pPr marL="723900" indent="-266700">
              <a:buSzPct val="100000"/>
              <a:buChar char="•"/>
            </a:lvl2pPr>
            <a:lvl3pPr marL="1234439" indent="-320039">
              <a:buSzPct val="100000"/>
              <a:buChar char="•"/>
            </a:lvl3pPr>
            <a:lvl4pPr marL="1727200" indent="-355600">
              <a:buSzPct val="100000"/>
              <a:buChar char="•"/>
            </a:lvl4pPr>
            <a:lvl5pPr marL="2184400" indent="-355600">
              <a:buSzPct val="100000"/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679029" y="6398513"/>
            <a:ext cx="284372" cy="280799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684000" y="6402746"/>
            <a:ext cx="284372" cy="2808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>
              <a:buFontTx/>
              <a:defRPr sz="2400">
                <a:solidFill>
                  <a:srgbClr val="888888"/>
                </a:solidFill>
              </a:defRPr>
            </a:lvl1pPr>
            <a:lvl2pPr>
              <a:buFontTx/>
              <a:defRPr sz="2400">
                <a:solidFill>
                  <a:srgbClr val="888888"/>
                </a:solidFill>
              </a:defRPr>
            </a:lvl2pPr>
            <a:lvl3pPr>
              <a:buFontTx/>
              <a:defRPr sz="2400">
                <a:solidFill>
                  <a:srgbClr val="888888"/>
                </a:solidFill>
              </a:defRPr>
            </a:lvl3pPr>
            <a:lvl4pPr>
              <a:buFontTx/>
              <a:defRPr sz="2400">
                <a:solidFill>
                  <a:srgbClr val="888888"/>
                </a:solidFill>
              </a:defRPr>
            </a:lvl4pPr>
            <a:lvl5pPr>
              <a:buFontTx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>
              <a:buFontTx/>
              <a:defRPr b="1" sz="2400"/>
            </a:lvl1pPr>
            <a:lvl2pPr>
              <a:buFontTx/>
              <a:defRPr b="1" sz="2400"/>
            </a:lvl2pPr>
            <a:lvl3pPr>
              <a:buFontTx/>
              <a:defRPr b="1" sz="2400"/>
            </a:lvl3pPr>
            <a:lvl4pPr>
              <a:buFontTx/>
              <a:defRPr b="1" sz="2400"/>
            </a:lvl4pPr>
            <a:lvl5pPr>
              <a:buFontTx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>
              <a:buFontTx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buFontTx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>
              <a:buFontTx/>
              <a:defRPr sz="1600"/>
            </a:lvl1pPr>
            <a:lvl2pPr>
              <a:buFontTx/>
              <a:defRPr sz="1600"/>
            </a:lvl2pPr>
            <a:lvl3pPr>
              <a:buFontTx/>
              <a:defRPr sz="1600"/>
            </a:lvl3pPr>
            <a:lvl4pPr>
              <a:buFontTx/>
              <a:defRPr sz="1600"/>
            </a:lvl4pPr>
            <a:lvl5pPr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9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t.smith@lancaster.ac.uk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Gibbs_sampling" TargetMode="External"/><Relationship Id="rId4" Type="http://schemas.openxmlformats.org/officeDocument/2006/relationships/hyperlink" Target="https://en.wikipedia.org/wiki/Nested_sampling_algorithm" TargetMode="External"/><Relationship Id="rId5" Type="http://schemas.openxmlformats.org/officeDocument/2006/relationships/hyperlink" Target="https://en.wikipedia.org/wiki/Multilevel_model" TargetMode="External"/><Relationship Id="rId6" Type="http://schemas.openxmlformats.org/officeDocument/2006/relationships/hyperlink" Target="https://en.wikipedia.org/wiki/Hamiltonian_Monte_Carlo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>
            <p:ph type="ctrTitle"/>
          </p:nvPr>
        </p:nvSpPr>
        <p:spPr>
          <a:xfrm>
            <a:off x="511628" y="1122362"/>
            <a:ext cx="11179630" cy="3351667"/>
          </a:xfrm>
          <a:prstGeom prst="rect">
            <a:avLst/>
          </a:prstGeom>
        </p:spPr>
        <p:txBody>
          <a:bodyPr anchor="t"/>
          <a:lstStyle/>
          <a:p>
            <a:pPr>
              <a:defRPr sz="4800">
                <a:solidFill>
                  <a:srgbClr val="C00000"/>
                </a:solidFill>
              </a:defRPr>
            </a:pPr>
            <a:r>
              <a:t>PHYS465: Statistical Data Analysis in Physics</a:t>
            </a:r>
            <a:br/>
            <a:br/>
            <a:r>
              <a:rPr i="1">
                <a:solidFill>
                  <a:srgbClr val="000000"/>
                </a:solidFill>
              </a:rPr>
              <a:t>Week 3: Bayesian Statistics</a:t>
            </a:r>
          </a:p>
        </p:txBody>
      </p:sp>
      <p:sp>
        <p:nvSpPr>
          <p:cNvPr id="129" name="Subtitle 2"/>
          <p:cNvSpPr txBox="1"/>
          <p:nvPr>
            <p:ph type="subTitle" sz="quarter" idx="1"/>
          </p:nvPr>
        </p:nvSpPr>
        <p:spPr>
          <a:xfrm>
            <a:off x="1524000" y="4907755"/>
            <a:ext cx="9144000" cy="1287536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Dr. Mathew Smith</a:t>
            </a:r>
          </a:p>
          <a:p>
            <a:pPr>
              <a:defRPr sz="20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mat.smith@lancaster.ac.uk</a:t>
            </a:r>
          </a:p>
          <a:p>
            <a:pPr>
              <a:defRPr sz="2000"/>
            </a:pPr>
            <a:r>
              <a:t>Physics Building; C46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1355875" y="3648571"/>
            <a:ext cx="8894559" cy="206613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itle 1"/>
          <p:cNvSpPr txBox="1"/>
          <p:nvPr/>
        </p:nvSpPr>
        <p:spPr>
          <a:xfrm>
            <a:off x="812800" y="238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Likelihoods</a:t>
            </a:r>
          </a:p>
        </p:txBody>
      </p:sp>
      <p:sp>
        <p:nvSpPr>
          <p:cNvPr id="248" name="Given a set of measurements"/>
          <p:cNvSpPr txBox="1"/>
          <p:nvPr/>
        </p:nvSpPr>
        <p:spPr>
          <a:xfrm>
            <a:off x="836275" y="1361297"/>
            <a:ext cx="5301216" cy="43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Given a set of measurements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49" name="Equation"/>
          <p:cNvSpPr txBox="1"/>
          <p:nvPr/>
        </p:nvSpPr>
        <p:spPr>
          <a:xfrm>
            <a:off x="4504480" y="2205368"/>
            <a:ext cx="3183040" cy="10445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50" name="the likelihood:"/>
          <p:cNvSpPr txBox="1"/>
          <p:nvPr/>
        </p:nvSpPr>
        <p:spPr>
          <a:xfrm>
            <a:off x="1612263" y="2534943"/>
            <a:ext cx="1751210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the </a:t>
            </a:r>
            <a:r>
              <a:rPr b="1" i="1"/>
              <a:t>likelihood:</a:t>
            </a:r>
          </a:p>
        </p:txBody>
      </p:sp>
      <p:sp>
        <p:nvSpPr>
          <p:cNvPr id="251" name="Best-fit value:"/>
          <p:cNvSpPr txBox="1"/>
          <p:nvPr/>
        </p:nvSpPr>
        <p:spPr>
          <a:xfrm>
            <a:off x="1628225" y="3881559"/>
            <a:ext cx="1719286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sz="2200"/>
            </a:lvl1pPr>
          </a:lstStyle>
          <a:p>
            <a:pPr/>
            <a:r>
              <a:t>Best-fit value: </a:t>
            </a:r>
          </a:p>
        </p:txBody>
      </p:sp>
      <p:sp>
        <p:nvSpPr>
          <p:cNvPr id="252" name="Plausible values:"/>
          <p:cNvSpPr txBox="1"/>
          <p:nvPr/>
        </p:nvSpPr>
        <p:spPr>
          <a:xfrm>
            <a:off x="1628225" y="4514350"/>
            <a:ext cx="2032792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sz="2200"/>
            </a:lvl1pPr>
          </a:lstStyle>
          <a:p>
            <a:pPr/>
            <a:r>
              <a:t>Plausible values: </a:t>
            </a:r>
          </a:p>
        </p:txBody>
      </p:sp>
      <p:sp>
        <p:nvSpPr>
          <p:cNvPr id="253" name="Uncertainty:"/>
          <p:cNvSpPr txBox="1"/>
          <p:nvPr/>
        </p:nvSpPr>
        <p:spPr>
          <a:xfrm>
            <a:off x="1628225" y="5164676"/>
            <a:ext cx="1511919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sz="2200"/>
            </a:lvl1pPr>
          </a:lstStyle>
          <a:p>
            <a:pPr/>
            <a:r>
              <a:t>Uncertainty:</a:t>
            </a:r>
          </a:p>
        </p:txBody>
      </p:sp>
      <p:sp>
        <p:nvSpPr>
          <p:cNvPr id="254" name="The value that maximises"/>
          <p:cNvSpPr txBox="1"/>
          <p:nvPr/>
        </p:nvSpPr>
        <p:spPr>
          <a:xfrm>
            <a:off x="6145007" y="3881559"/>
            <a:ext cx="3384223" cy="40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The value that maximises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</a:t>
            </a:r>
          </a:p>
        </p:txBody>
      </p:sp>
      <p:sp>
        <p:nvSpPr>
          <p:cNvPr id="255" name="Determined by the width of"/>
          <p:cNvSpPr txBox="1"/>
          <p:nvPr/>
        </p:nvSpPr>
        <p:spPr>
          <a:xfrm>
            <a:off x="6145007" y="4502575"/>
            <a:ext cx="3661168" cy="40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Determined by the width of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</a:t>
            </a:r>
          </a:p>
        </p:txBody>
      </p:sp>
      <p:sp>
        <p:nvSpPr>
          <p:cNvPr id="256" name="For a Gaussian distribution"/>
          <p:cNvSpPr txBox="1"/>
          <p:nvPr/>
        </p:nvSpPr>
        <p:spPr>
          <a:xfrm>
            <a:off x="6145007" y="5114800"/>
            <a:ext cx="3563424" cy="405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For a Gaussian distribution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1695033" y="4630933"/>
            <a:ext cx="8568274" cy="2018023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Title 1"/>
          <p:cNvSpPr txBox="1"/>
          <p:nvPr/>
        </p:nvSpPr>
        <p:spPr>
          <a:xfrm>
            <a:off x="812800" y="238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Log Likelihoods: the Gaussian case</a:t>
            </a:r>
          </a:p>
        </p:txBody>
      </p:sp>
      <p:sp>
        <p:nvSpPr>
          <p:cNvPr id="261" name="Given a set of measurements"/>
          <p:cNvSpPr txBox="1"/>
          <p:nvPr/>
        </p:nvSpPr>
        <p:spPr>
          <a:xfrm>
            <a:off x="836275" y="1361297"/>
            <a:ext cx="5301216" cy="43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Given a set of measurements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62" name="Equation"/>
          <p:cNvSpPr txBox="1"/>
          <p:nvPr/>
        </p:nvSpPr>
        <p:spPr>
          <a:xfrm>
            <a:off x="3457369" y="2616981"/>
            <a:ext cx="4862027" cy="3471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2900"/>
          </a:p>
        </p:txBody>
      </p:sp>
      <p:sp>
        <p:nvSpPr>
          <p:cNvPr id="263" name="Equation"/>
          <p:cNvSpPr txBox="1"/>
          <p:nvPr/>
        </p:nvSpPr>
        <p:spPr>
          <a:xfrm>
            <a:off x="8226624" y="1209820"/>
            <a:ext cx="3593050" cy="741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rad>
                      <m:sSub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m:rPr>
                      <m:sty m:val="p"/>
                    </m:rP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d>
                    <m:d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e>
                  </m:d>
                </m:oMath>
              </m:oMathPara>
            </a14:m>
            <a:endParaRPr sz="1900"/>
          </a:p>
        </p:txBody>
      </p:sp>
      <p:sp>
        <p:nvSpPr>
          <p:cNvPr id="264" name="Equation"/>
          <p:cNvSpPr txBox="1"/>
          <p:nvPr/>
        </p:nvSpPr>
        <p:spPr>
          <a:xfrm>
            <a:off x="3446670" y="3455205"/>
            <a:ext cx="5298660" cy="10437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*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∏</m:t>
                          </m:r>
                        </m:e>
                        <m:li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</m:oMath>
              </m:oMathPara>
            </a14:m>
            <a:endParaRPr sz="2900"/>
          </a:p>
        </p:txBody>
      </p:sp>
      <p:sp>
        <p:nvSpPr>
          <p:cNvPr id="265" name="Equation"/>
          <p:cNvSpPr txBox="1"/>
          <p:nvPr/>
        </p:nvSpPr>
        <p:spPr>
          <a:xfrm>
            <a:off x="2631318" y="4840959"/>
            <a:ext cx="6168735" cy="10433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66" name="Maximising   is equivalent to minimising"/>
          <p:cNvSpPr txBox="1"/>
          <p:nvPr/>
        </p:nvSpPr>
        <p:spPr>
          <a:xfrm>
            <a:off x="2932273" y="6128410"/>
            <a:ext cx="6093793" cy="48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pPr>
            <a:r>
              <a:t>Maximising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equivalent to minimising </a:t>
            </a:r>
            <a14:m>
              <m:oMath>
                <m:sSup>
                  <m:e>
                    <m:r>
                      <a:rPr xmlns:a="http://schemas.openxmlformats.org/drawingml/2006/mai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χ</m:t>
                    </m:r>
                  </m:e>
                  <m:sup>
                    <m:r>
                      <a:rPr xmlns:a="http://schemas.openxmlformats.org/drawingml/2006/mai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1604245" y="3140799"/>
            <a:ext cx="8568275" cy="2018023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Title 1"/>
          <p:cNvSpPr txBox="1"/>
          <p:nvPr/>
        </p:nvSpPr>
        <p:spPr>
          <a:xfrm>
            <a:off x="812800" y="238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Log Likelihoods: the Gaussian case</a:t>
            </a:r>
          </a:p>
        </p:txBody>
      </p:sp>
      <p:sp>
        <p:nvSpPr>
          <p:cNvPr id="271" name="Given a set of measurements"/>
          <p:cNvSpPr txBox="1"/>
          <p:nvPr/>
        </p:nvSpPr>
        <p:spPr>
          <a:xfrm>
            <a:off x="836275" y="1361297"/>
            <a:ext cx="5301216" cy="43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Given a set of measurements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72" name="Equation"/>
          <p:cNvSpPr txBox="1"/>
          <p:nvPr/>
        </p:nvSpPr>
        <p:spPr>
          <a:xfrm>
            <a:off x="3457369" y="2471667"/>
            <a:ext cx="4862027" cy="34712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  <a:endParaRPr sz="2900"/>
          </a:p>
        </p:txBody>
      </p:sp>
      <p:sp>
        <p:nvSpPr>
          <p:cNvPr id="273" name="Equation"/>
          <p:cNvSpPr txBox="1"/>
          <p:nvPr/>
        </p:nvSpPr>
        <p:spPr>
          <a:xfrm>
            <a:off x="8226624" y="1209820"/>
            <a:ext cx="3593050" cy="741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rad>
                      <m:sSub>
                        <m:e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den>
                  </m:f>
                  <m:r>
                    <m:rPr>
                      <m:sty m:val="p"/>
                    </m:rP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d>
                    <m:d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e>
                  </m:d>
                </m:oMath>
              </m:oMathPara>
            </a14:m>
            <a:endParaRPr sz="1900"/>
          </a:p>
        </p:txBody>
      </p:sp>
      <p:sp>
        <p:nvSpPr>
          <p:cNvPr id="274" name="Rectangle"/>
          <p:cNvSpPr/>
          <p:nvPr/>
        </p:nvSpPr>
        <p:spPr>
          <a:xfrm>
            <a:off x="2337624" y="3237512"/>
            <a:ext cx="3028356" cy="1270001"/>
          </a:xfrm>
          <a:prstGeom prst="rect">
            <a:avLst/>
          </a:prstGeom>
          <a:solidFill>
            <a:schemeClr val="accent6">
              <a:lumOff val="-9568"/>
              <a:alpha val="57862"/>
            </a:schemeClr>
          </a:solidFill>
          <a:ln w="12700">
            <a:solidFill>
              <a:schemeClr val="accent1">
                <a:alpha val="57862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5" name="Equation"/>
          <p:cNvSpPr txBox="1"/>
          <p:nvPr/>
        </p:nvSpPr>
        <p:spPr>
          <a:xfrm>
            <a:off x="2553230" y="3350826"/>
            <a:ext cx="6168736" cy="10433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76" name="Maximising   is equivalent to minimising"/>
          <p:cNvSpPr txBox="1"/>
          <p:nvPr/>
        </p:nvSpPr>
        <p:spPr>
          <a:xfrm>
            <a:off x="2841486" y="4638276"/>
            <a:ext cx="6093793" cy="48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pPr>
            <a:r>
              <a:t>Maximising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40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equivalent to minimising </a:t>
            </a:r>
            <a14:m>
              <m:oMath>
                <m:sSup>
                  <m:e>
                    <m:r>
                      <a:rPr xmlns:a="http://schemas.openxmlformats.org/drawingml/2006/mai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χ</m:t>
                    </m:r>
                  </m:e>
                  <m:sup>
                    <m:r>
                      <a:rPr xmlns:a="http://schemas.openxmlformats.org/drawingml/2006/mai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 </a:t>
            </a:r>
          </a:p>
        </p:txBody>
      </p:sp>
      <p:sp>
        <p:nvSpPr>
          <p:cNvPr id="277" name="Line"/>
          <p:cNvSpPr/>
          <p:nvPr/>
        </p:nvSpPr>
        <p:spPr>
          <a:xfrm>
            <a:off x="5873979" y="3373641"/>
            <a:ext cx="2770519" cy="972343"/>
          </a:xfrm>
          <a:prstGeom prst="line">
            <a:avLst/>
          </a:prstGeom>
          <a:ln w="635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Line"/>
          <p:cNvSpPr/>
          <p:nvPr/>
        </p:nvSpPr>
        <p:spPr>
          <a:xfrm flipV="1">
            <a:off x="5988279" y="3367322"/>
            <a:ext cx="2541919" cy="984981"/>
          </a:xfrm>
          <a:prstGeom prst="line">
            <a:avLst/>
          </a:prstGeom>
          <a:ln w="635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9" name="Penalty terms:…"/>
          <p:cNvSpPr txBox="1"/>
          <p:nvPr/>
        </p:nvSpPr>
        <p:spPr>
          <a:xfrm>
            <a:off x="9487820" y="3503916"/>
            <a:ext cx="2013829" cy="1291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chemeClr val="accent2"/>
                </a:solidFill>
              </a:defRPr>
            </a:pPr>
            <a:r>
              <a:t>Penalty terms: 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chemeClr val="accent2"/>
                </a:solidFill>
              </a:defRPr>
            </a:pPr>
            <a:r>
              <a:t>Only needed for 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chemeClr val="accent2"/>
                </a:solidFill>
              </a:defRPr>
            </a:pPr>
            <a:r>
              <a:t>normalisation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Title 1"/>
          <p:cNvSpPr txBox="1"/>
          <p:nvPr/>
        </p:nvSpPr>
        <p:spPr>
          <a:xfrm>
            <a:off x="812800" y="238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400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rPr i="1">
                <a:latin typeface="Calibri Light"/>
                <a:ea typeface="Calibri Light"/>
                <a:cs typeface="Calibri Light"/>
                <a:sym typeface="Calibri Light"/>
              </a:rPr>
              <a:t>An aside:</a:t>
            </a:r>
            <a:r>
              <a:t> Maximum Likelihood Estimators</a:t>
            </a:r>
          </a:p>
        </p:txBody>
      </p:sp>
      <p:sp>
        <p:nvSpPr>
          <p:cNvPr id="283" name="Used across Machine Learning"/>
          <p:cNvSpPr txBox="1"/>
          <p:nvPr/>
        </p:nvSpPr>
        <p:spPr>
          <a:xfrm>
            <a:off x="836275" y="1361297"/>
            <a:ext cx="3543299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sz="2200"/>
            </a:lvl1pPr>
          </a:lstStyle>
          <a:p>
            <a:pPr/>
            <a:r>
              <a:t>Used across Machine Learning</a:t>
            </a:r>
          </a:p>
        </p:txBody>
      </p:sp>
      <p:sp>
        <p:nvSpPr>
          <p:cNvPr id="284" name="The value of the model parameters that maximises the probability"/>
          <p:cNvSpPr txBox="1"/>
          <p:nvPr/>
        </p:nvSpPr>
        <p:spPr>
          <a:xfrm>
            <a:off x="2179465" y="2004000"/>
            <a:ext cx="7833071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The value of the model parameters that maximises the probability </a:t>
            </a:r>
          </a:p>
        </p:txBody>
      </p:sp>
      <p:pic>
        <p:nvPicPr>
          <p:cNvPr id="285" name="Screenshot 2025-02-02 at 22.56.26.png" descr="Screenshot 2025-02-02 at 22.5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1498" y="2829688"/>
            <a:ext cx="4579490" cy="342221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quation"/>
          <p:cNvSpPr txBox="1"/>
          <p:nvPr/>
        </p:nvSpPr>
        <p:spPr>
          <a:xfrm>
            <a:off x="684000" y="3725018"/>
            <a:ext cx="5396498" cy="3703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87" name="Equation"/>
          <p:cNvSpPr txBox="1"/>
          <p:nvPr/>
        </p:nvSpPr>
        <p:spPr>
          <a:xfrm>
            <a:off x="628424" y="4990812"/>
            <a:ext cx="3407917" cy="3505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cr m:val="script"/>
                        </m:r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88" name="Probability of the data given the model"/>
          <p:cNvSpPr txBox="1"/>
          <p:nvPr/>
        </p:nvSpPr>
        <p:spPr>
          <a:xfrm>
            <a:off x="563778" y="3023023"/>
            <a:ext cx="4645755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Probability of the data given the model</a:t>
            </a:r>
          </a:p>
        </p:txBody>
      </p:sp>
      <p:sp>
        <p:nvSpPr>
          <p:cNvPr id="289" name="Probability of the model given the data"/>
          <p:cNvSpPr txBox="1"/>
          <p:nvPr/>
        </p:nvSpPr>
        <p:spPr>
          <a:xfrm>
            <a:off x="563778" y="4348109"/>
            <a:ext cx="4645755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Probability of the model given the data</a:t>
            </a:r>
          </a:p>
        </p:txBody>
      </p:sp>
      <p:sp>
        <p:nvSpPr>
          <p:cNvPr id="290" name="Many available algorithms"/>
          <p:cNvSpPr txBox="1"/>
          <p:nvPr/>
        </p:nvSpPr>
        <p:spPr>
          <a:xfrm>
            <a:off x="563778" y="5880575"/>
            <a:ext cx="3217377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Many available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"/>
          <p:cNvSpPr/>
          <p:nvPr/>
        </p:nvSpPr>
        <p:spPr>
          <a:xfrm>
            <a:off x="804333" y="2806700"/>
            <a:ext cx="8632914" cy="350050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Title 1"/>
          <p:cNvSpPr txBox="1"/>
          <p:nvPr/>
        </p:nvSpPr>
        <p:spPr>
          <a:xfrm>
            <a:off x="812800" y="238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400"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rPr i="1">
                <a:latin typeface="Calibri Light"/>
                <a:ea typeface="Calibri Light"/>
                <a:cs typeface="Calibri Light"/>
                <a:sym typeface="Calibri Light"/>
              </a:rPr>
              <a:t>An aside: </a:t>
            </a:r>
            <a:r>
              <a:t>Maximum Likelihood Estimators</a:t>
            </a:r>
          </a:p>
        </p:txBody>
      </p:sp>
      <p:sp>
        <p:nvSpPr>
          <p:cNvPr id="295" name="MINUIT"/>
          <p:cNvSpPr txBox="1"/>
          <p:nvPr/>
        </p:nvSpPr>
        <p:spPr>
          <a:xfrm>
            <a:off x="2179465" y="2004000"/>
            <a:ext cx="1310157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pPr>
            <a:r>
              <a:rPr i="0" sz="2800"/>
              <a:t>MINUIT</a:t>
            </a:r>
            <a:r>
              <a:t> </a:t>
            </a:r>
          </a:p>
        </p:txBody>
      </p:sp>
      <p:sp>
        <p:nvSpPr>
          <p:cNvPr id="296" name="Many available algorithms"/>
          <p:cNvSpPr txBox="1"/>
          <p:nvPr/>
        </p:nvSpPr>
        <p:spPr>
          <a:xfrm>
            <a:off x="723694" y="1410175"/>
            <a:ext cx="3217377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pPr>
            <a:r>
              <a:rPr u="sng"/>
              <a:t>Many</a:t>
            </a:r>
            <a:r>
              <a:t> available algorithms</a:t>
            </a:r>
          </a:p>
        </p:txBody>
      </p:sp>
      <p:sp>
        <p:nvSpPr>
          <p:cNvPr id="297" name="Used a lot in particle physics"/>
          <p:cNvSpPr txBox="1"/>
          <p:nvPr/>
        </p:nvSpPr>
        <p:spPr>
          <a:xfrm>
            <a:off x="3932065" y="2004000"/>
            <a:ext cx="3441934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Used a lot in particle physics </a:t>
            </a:r>
          </a:p>
        </p:txBody>
      </p:sp>
      <p:pic>
        <p:nvPicPr>
          <p:cNvPr id="298" name="Screenshot 2025-02-03 at 01.16.07.png" descr="Screenshot 2025-02-03 at 01.16.07.png"/>
          <p:cNvPicPr>
            <a:picLocks noChangeAspect="1"/>
          </p:cNvPicPr>
          <p:nvPr/>
        </p:nvPicPr>
        <p:blipFill>
          <a:blip r:embed="rId2">
            <a:extLst/>
          </a:blip>
          <a:srcRect l="0" t="0" r="2526" b="0"/>
          <a:stretch>
            <a:fillRect/>
          </a:stretch>
        </p:blipFill>
        <p:spPr>
          <a:xfrm>
            <a:off x="948266" y="2889071"/>
            <a:ext cx="8257999" cy="152468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Comparable to curve_fit but faster"/>
          <p:cNvSpPr txBox="1"/>
          <p:nvPr/>
        </p:nvSpPr>
        <p:spPr>
          <a:xfrm>
            <a:off x="7691265" y="2004113"/>
            <a:ext cx="4095823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rgbClr val="C00000"/>
                </a:solidFill>
              </a:defRPr>
            </a:lvl1pPr>
          </a:lstStyle>
          <a:p>
            <a:pPr/>
            <a:r>
              <a:t>Comparable to curve_fit but faster</a:t>
            </a:r>
          </a:p>
        </p:txBody>
      </p:sp>
      <p:pic>
        <p:nvPicPr>
          <p:cNvPr id="300" name="Screenshot 2025-02-03 at 01.18.03.png" descr="Screenshot 2025-02-03 at 01.18.03.png"/>
          <p:cNvPicPr>
            <a:picLocks noChangeAspect="1"/>
          </p:cNvPicPr>
          <p:nvPr/>
        </p:nvPicPr>
        <p:blipFill>
          <a:blip r:embed="rId3">
            <a:extLst/>
          </a:blip>
          <a:srcRect l="0" t="0" r="1122" b="0"/>
          <a:stretch>
            <a:fillRect/>
          </a:stretch>
        </p:blipFill>
        <p:spPr>
          <a:xfrm>
            <a:off x="967889" y="4316214"/>
            <a:ext cx="8212602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shot 2025-02-03 at 01.18.14.png" descr="Screenshot 2025-02-03 at 01.18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0589" y="4913446"/>
            <a:ext cx="8229601" cy="129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"/>
          <p:cNvSpPr/>
          <p:nvPr/>
        </p:nvSpPr>
        <p:spPr>
          <a:xfrm>
            <a:off x="499736" y="1792361"/>
            <a:ext cx="11192528" cy="1783827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The Prior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Prior</a:t>
            </a:r>
          </a:p>
        </p:txBody>
      </p:sp>
      <p:sp>
        <p:nvSpPr>
          <p:cNvPr id="306" name="Our previous experience"/>
          <p:cNvSpPr txBox="1"/>
          <p:nvPr>
            <p:ph type="body" sz="quarter" idx="4294967295"/>
          </p:nvPr>
        </p:nvSpPr>
        <p:spPr>
          <a:xfrm>
            <a:off x="601593" y="1279193"/>
            <a:ext cx="3109722" cy="480772"/>
          </a:xfrm>
          <a:prstGeom prst="rect">
            <a:avLst/>
          </a:prstGeom>
        </p:spPr>
        <p:txBody>
          <a:bodyPr/>
          <a:lstStyle>
            <a:lvl1pPr defTabSz="859536">
              <a:spcBef>
                <a:spcPts val="900"/>
              </a:spcBef>
              <a:defRPr i="1" sz="2444"/>
            </a:lvl1pPr>
          </a:lstStyle>
          <a:p>
            <a:pPr/>
            <a:r>
              <a:t>Our previous experience</a:t>
            </a:r>
          </a:p>
        </p:txBody>
      </p:sp>
      <p:sp>
        <p:nvSpPr>
          <p:cNvPr id="307" name="An opportunity to state previous information relevant to our experiment…"/>
          <p:cNvSpPr txBox="1"/>
          <p:nvPr/>
        </p:nvSpPr>
        <p:spPr>
          <a:xfrm>
            <a:off x="1219392" y="2011839"/>
            <a:ext cx="9321440" cy="1745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200"/>
            </a:pPr>
            <a:r>
              <a:t>An opportunity to state previous information relevant to our experiment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200"/>
            </a:pPr>
            <a:r>
              <a:t>*”no assumption” is still an assumption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200"/>
            </a:pPr>
            <a:r>
              <a:t>a feedback loop: past results inform new results </a:t>
            </a:r>
          </a:p>
        </p:txBody>
      </p:sp>
      <p:sp>
        <p:nvSpPr>
          <p:cNvPr id="308" name="Line"/>
          <p:cNvSpPr/>
          <p:nvPr/>
        </p:nvSpPr>
        <p:spPr>
          <a:xfrm flipV="1">
            <a:off x="1113668" y="4256134"/>
            <a:ext cx="1" cy="1796527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>
            <a:off x="1089017" y="6019550"/>
            <a:ext cx="9582191" cy="1"/>
          </a:xfrm>
          <a:prstGeom prst="line">
            <a:avLst/>
          </a:prstGeom>
          <a:ln w="635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Parameter value"/>
          <p:cNvSpPr txBox="1"/>
          <p:nvPr/>
        </p:nvSpPr>
        <p:spPr>
          <a:xfrm>
            <a:off x="9751299" y="6201933"/>
            <a:ext cx="1971810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200">
                <a:solidFill>
                  <a:schemeClr val="accent1">
                    <a:satOff val="-3547"/>
                    <a:lumOff val="-10352"/>
                  </a:schemeClr>
                </a:solidFill>
              </a:defRPr>
            </a:lvl1pPr>
          </a:lstStyle>
          <a:p>
            <a:pPr/>
            <a:r>
              <a:t>Parameter value</a:t>
            </a:r>
          </a:p>
        </p:txBody>
      </p:sp>
      <p:sp>
        <p:nvSpPr>
          <p:cNvPr id="311" name="Probability"/>
          <p:cNvSpPr txBox="1"/>
          <p:nvPr/>
        </p:nvSpPr>
        <p:spPr>
          <a:xfrm>
            <a:off x="577031" y="3827105"/>
            <a:ext cx="1329518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200">
                <a:solidFill>
                  <a:schemeClr val="accent1">
                    <a:satOff val="-3547"/>
                    <a:lumOff val="-10352"/>
                  </a:schemeClr>
                </a:solidFill>
              </a:defRPr>
            </a:lvl1pPr>
          </a:lstStyle>
          <a:p>
            <a:pPr/>
            <a:r>
              <a:t>Probability</a:t>
            </a:r>
          </a:p>
        </p:txBody>
      </p:sp>
      <p:sp>
        <p:nvSpPr>
          <p:cNvPr id="312" name="Line"/>
          <p:cNvSpPr/>
          <p:nvPr/>
        </p:nvSpPr>
        <p:spPr>
          <a:xfrm>
            <a:off x="1089017" y="5525099"/>
            <a:ext cx="9126489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Connection Line"/>
          <p:cNvSpPr/>
          <p:nvPr/>
        </p:nvSpPr>
        <p:spPr>
          <a:xfrm>
            <a:off x="4465718" y="4745888"/>
            <a:ext cx="2373158" cy="67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3" fill="norm" stroke="1" extrusionOk="0">
                <a:moveTo>
                  <a:pt x="0" y="16213"/>
                </a:moveTo>
                <a:cubicBezTo>
                  <a:pt x="6811" y="-4800"/>
                  <a:pt x="14011" y="-5387"/>
                  <a:pt x="21600" y="14452"/>
                </a:cubicBezTo>
              </a:path>
            </a:pathLst>
          </a:custGeom>
          <a:ln w="63500">
            <a:solidFill>
              <a:schemeClr val="accent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1" name="Connection Line"/>
          <p:cNvSpPr/>
          <p:nvPr/>
        </p:nvSpPr>
        <p:spPr>
          <a:xfrm>
            <a:off x="6806272" y="5299438"/>
            <a:ext cx="3158926" cy="708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962" y="8851"/>
                  <a:pt x="8162" y="16051"/>
                  <a:pt x="21600" y="21600"/>
                </a:cubicBezTo>
              </a:path>
            </a:pathLst>
          </a:custGeom>
          <a:ln w="63500">
            <a:solidFill>
              <a:schemeClr val="accent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2" name="Connection Line"/>
          <p:cNvSpPr/>
          <p:nvPr/>
        </p:nvSpPr>
        <p:spPr>
          <a:xfrm>
            <a:off x="1045931" y="5405961"/>
            <a:ext cx="3419767" cy="598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2" fill="norm" stroke="1" extrusionOk="0">
                <a:moveTo>
                  <a:pt x="0" y="20811"/>
                </a:moveTo>
                <a:cubicBezTo>
                  <a:pt x="13086" y="21600"/>
                  <a:pt x="20286" y="14663"/>
                  <a:pt x="21600" y="0"/>
                </a:cubicBezTo>
              </a:path>
            </a:pathLst>
          </a:custGeom>
          <a:ln w="63500">
            <a:solidFill>
              <a:schemeClr val="accent4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16" name="Flat prior"/>
          <p:cNvSpPr txBox="1"/>
          <p:nvPr/>
        </p:nvSpPr>
        <p:spPr>
          <a:xfrm>
            <a:off x="9355945" y="5051781"/>
            <a:ext cx="1139749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200">
                <a:solidFill>
                  <a:schemeClr val="accent6"/>
                </a:solidFill>
              </a:defRPr>
            </a:lvl1pPr>
          </a:lstStyle>
          <a:p>
            <a:pPr/>
            <a:r>
              <a:t>Flat prior</a:t>
            </a:r>
          </a:p>
        </p:txBody>
      </p:sp>
      <p:sp>
        <p:nvSpPr>
          <p:cNvPr id="317" name="Gaussian prior"/>
          <p:cNvSpPr txBox="1"/>
          <p:nvPr/>
        </p:nvSpPr>
        <p:spPr>
          <a:xfrm>
            <a:off x="1137984" y="5533447"/>
            <a:ext cx="1742478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200">
                <a:solidFill>
                  <a:schemeClr val="accent4"/>
                </a:solidFill>
              </a:defRPr>
            </a:lvl1pPr>
          </a:lstStyle>
          <a:p>
            <a:pPr/>
            <a:r>
              <a:t>Gaussian prior</a:t>
            </a:r>
          </a:p>
        </p:txBody>
      </p:sp>
      <p:sp>
        <p:nvSpPr>
          <p:cNvPr id="318" name="Our decision adapts as new data comes in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Our decision adapts as new data comes in</a:t>
            </a:r>
          </a:p>
        </p:txBody>
      </p:sp>
      <p:sp>
        <p:nvSpPr>
          <p:cNvPr id="319" name="the probability of the Null Hypothesis without data"/>
          <p:cNvSpPr txBox="1"/>
          <p:nvPr/>
        </p:nvSpPr>
        <p:spPr>
          <a:xfrm>
            <a:off x="4539281" y="3686417"/>
            <a:ext cx="7295400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the probability of the Null Hypothesis without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499736" y="1444615"/>
            <a:ext cx="11192528" cy="2533381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Bayesian v Frequentist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Bayesian v Frequentist</a:t>
            </a:r>
          </a:p>
        </p:txBody>
      </p:sp>
      <p:sp>
        <p:nvSpPr>
          <p:cNvPr id="327" name="Bayesian: Models are not ruled out: they are assigned a probability…"/>
          <p:cNvSpPr txBox="1"/>
          <p:nvPr/>
        </p:nvSpPr>
        <p:spPr>
          <a:xfrm>
            <a:off x="1219392" y="1540035"/>
            <a:ext cx="9753216" cy="244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70163" indent="-270163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200"/>
            </a:pPr>
            <a:r>
              <a:rPr b="1" sz="2600">
                <a:solidFill>
                  <a:schemeClr val="accent2"/>
                </a:solidFill>
              </a:rPr>
              <a:t>Bayesian: </a:t>
            </a:r>
            <a:r>
              <a:t>Models are not ruled out: they are assigned a probability</a:t>
            </a:r>
          </a:p>
          <a:p>
            <a:pPr lvl="1" marL="89535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-"/>
              <a:defRPr i="1" sz="2200"/>
            </a:pPr>
            <a:r>
              <a:t>Probability is a degree of belief: it can change with new information</a:t>
            </a:r>
          </a:p>
          <a:p>
            <a:pPr lvl="1" marL="89535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-"/>
              <a:defRPr i="1" sz="2200"/>
            </a:pPr>
            <a:r>
              <a:t>The data is a fixed outcome</a:t>
            </a:r>
          </a:p>
          <a:p>
            <a:pPr marL="270163" indent="-270163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200"/>
            </a:pPr>
            <a:r>
              <a:rPr b="1" sz="2600">
                <a:solidFill>
                  <a:schemeClr val="accent6"/>
                </a:solidFill>
              </a:rPr>
              <a:t>Frequentist:</a:t>
            </a:r>
            <a:r>
              <a:t> Attempt to rule out models given the data</a:t>
            </a:r>
          </a:p>
          <a:p>
            <a:pPr lvl="1" marL="89535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-"/>
              <a:defRPr i="1" sz="2200"/>
            </a:pPr>
            <a:r>
              <a:t>Probabilities are assigned to the data not the model</a:t>
            </a:r>
          </a:p>
        </p:txBody>
      </p:sp>
      <p:sp>
        <p:nvSpPr>
          <p:cNvPr id="328" name="Different approaches depending on the experiment"/>
          <p:cNvSpPr txBox="1"/>
          <p:nvPr/>
        </p:nvSpPr>
        <p:spPr>
          <a:xfrm>
            <a:off x="489201" y="4290256"/>
            <a:ext cx="9753216" cy="601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/>
            </a:lvl1pPr>
          </a:lstStyle>
          <a:p>
            <a:pPr/>
            <a:r>
              <a:t>Different approaches depending on the experiment</a:t>
            </a:r>
          </a:p>
        </p:txBody>
      </p:sp>
      <p:pic>
        <p:nvPicPr>
          <p:cNvPr id="329" name="Coin_Toss_(3635981474).jpg" descr="Coin_Toss_(3635981474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90615" y="2820007"/>
            <a:ext cx="2574509" cy="326058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Frequentist : single correct answer P(heads)=0 or 1…"/>
          <p:cNvSpPr txBox="1"/>
          <p:nvPr/>
        </p:nvSpPr>
        <p:spPr>
          <a:xfrm>
            <a:off x="930706" y="4840650"/>
            <a:ext cx="7664721" cy="97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600"/>
            </a:pPr>
            <a:r>
              <a:rPr b="1">
                <a:solidFill>
                  <a:schemeClr val="accent6"/>
                </a:solidFill>
              </a:rPr>
              <a:t>Frequentist : </a:t>
            </a:r>
            <a:r>
              <a:t>single correct answer P(heads)=0 or 1</a:t>
            </a:r>
            <a:endParaRPr b="1">
              <a:solidFill>
                <a:schemeClr val="accent6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1" sz="2600"/>
            </a:pPr>
            <a:r>
              <a:rPr b="1">
                <a:solidFill>
                  <a:schemeClr val="accent2"/>
                </a:solidFill>
              </a:rPr>
              <a:t>Bayesian: </a:t>
            </a:r>
            <a:r>
              <a:t>depends on beliefs (prior results)</a:t>
            </a:r>
            <a:r>
              <a:rPr b="1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1" name="* considered difficult to calculate given multiple parameters"/>
          <p:cNvSpPr txBox="1"/>
          <p:nvPr/>
        </p:nvSpPr>
        <p:spPr>
          <a:xfrm>
            <a:off x="5092854" y="6368821"/>
            <a:ext cx="62482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000">
                <a:solidFill>
                  <a:schemeClr val="accent2"/>
                </a:solidFill>
              </a:defRPr>
            </a:lvl1pPr>
          </a:lstStyle>
          <a:p>
            <a:pPr/>
            <a:r>
              <a:t>* considered difficult to calculate given multiple parameters</a:t>
            </a:r>
          </a:p>
        </p:txBody>
      </p:sp>
      <p:sp>
        <p:nvSpPr>
          <p:cNvPr id="332" name="What will the weather be like tomorrow?"/>
          <p:cNvSpPr txBox="1"/>
          <p:nvPr/>
        </p:nvSpPr>
        <p:spPr>
          <a:xfrm>
            <a:off x="1789594" y="5883627"/>
            <a:ext cx="4314861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000">
                <a:solidFill>
                  <a:schemeClr val="accent5"/>
                </a:solidFill>
              </a:defRPr>
            </a:lvl1pPr>
          </a:lstStyle>
          <a:p>
            <a:pPr/>
            <a:r>
              <a:t>What will the weather be like tomorrow?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"/>
          <p:cNvSpPr/>
          <p:nvPr/>
        </p:nvSpPr>
        <p:spPr>
          <a:xfrm>
            <a:off x="612488" y="2349902"/>
            <a:ext cx="10967024" cy="4456435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7" name="Rectangle"/>
          <p:cNvSpPr/>
          <p:nvPr/>
        </p:nvSpPr>
        <p:spPr>
          <a:xfrm>
            <a:off x="499736" y="1326863"/>
            <a:ext cx="11192528" cy="96929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The Posterior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Posterior</a:t>
            </a:r>
          </a:p>
        </p:txBody>
      </p:sp>
      <p:sp>
        <p:nvSpPr>
          <p:cNvPr id="340" name="Rectangle"/>
          <p:cNvSpPr txBox="1"/>
          <p:nvPr/>
        </p:nvSpPr>
        <p:spPr>
          <a:xfrm>
            <a:off x="3174989" y="1487269"/>
            <a:ext cx="5842022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41" name="Combines previous results with new data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Combines previous results with new data</a:t>
            </a:r>
          </a:p>
        </p:txBody>
      </p:sp>
      <p:pic>
        <p:nvPicPr>
          <p:cNvPr id="342" name="prior.png" descr="prior.png"/>
          <p:cNvPicPr>
            <a:picLocks noChangeAspect="1"/>
          </p:cNvPicPr>
          <p:nvPr/>
        </p:nvPicPr>
        <p:blipFill>
          <a:blip r:embed="rId2">
            <a:extLst/>
          </a:blip>
          <a:srcRect l="7434" t="0" r="7434" b="0"/>
          <a:stretch>
            <a:fillRect/>
          </a:stretch>
        </p:blipFill>
        <p:spPr>
          <a:xfrm>
            <a:off x="838199" y="2512583"/>
            <a:ext cx="10515469" cy="413097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"/>
          <p:cNvSpPr/>
          <p:nvPr/>
        </p:nvSpPr>
        <p:spPr>
          <a:xfrm>
            <a:off x="1867142" y="2394776"/>
            <a:ext cx="8483115" cy="4320710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5" name="Rectangle"/>
          <p:cNvSpPr/>
          <p:nvPr/>
        </p:nvSpPr>
        <p:spPr>
          <a:xfrm>
            <a:off x="499736" y="1326863"/>
            <a:ext cx="11192528" cy="96929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" name="The Posterior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Posterior</a:t>
            </a:r>
          </a:p>
        </p:txBody>
      </p:sp>
      <p:sp>
        <p:nvSpPr>
          <p:cNvPr id="348" name="Rectangle"/>
          <p:cNvSpPr txBox="1"/>
          <p:nvPr/>
        </p:nvSpPr>
        <p:spPr>
          <a:xfrm>
            <a:off x="3174989" y="1499969"/>
            <a:ext cx="5842022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49" name="Combines previous results with new data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Combines previous results with new data</a:t>
            </a:r>
          </a:p>
        </p:txBody>
      </p:sp>
      <p:sp>
        <p:nvSpPr>
          <p:cNvPr id="350" name="Rectangle"/>
          <p:cNvSpPr/>
          <p:nvPr/>
        </p:nvSpPr>
        <p:spPr>
          <a:xfrm>
            <a:off x="1980963" y="2637123"/>
            <a:ext cx="8255473" cy="383601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1" name="A worked example:"/>
          <p:cNvSpPr txBox="1"/>
          <p:nvPr/>
        </p:nvSpPr>
        <p:spPr>
          <a:xfrm>
            <a:off x="2076080" y="2840177"/>
            <a:ext cx="353177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A worked example:</a:t>
            </a:r>
          </a:p>
        </p:txBody>
      </p:sp>
      <p:sp>
        <p:nvSpPr>
          <p:cNvPr id="352" name="A person’s DNA matches that of a sample found at a crime scene.…"/>
          <p:cNvSpPr txBox="1"/>
          <p:nvPr/>
        </p:nvSpPr>
        <p:spPr>
          <a:xfrm>
            <a:off x="2265373" y="3637189"/>
            <a:ext cx="7643208" cy="866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t>A person’s DNA matches that of a sample found at a crime scene.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t>The chances of a DNA match are 1 in 2 million</a:t>
            </a:r>
          </a:p>
        </p:txBody>
      </p:sp>
      <p:sp>
        <p:nvSpPr>
          <p:cNvPr id="353" name="What is the probability that the DNA comes from someone else?"/>
          <p:cNvSpPr txBox="1"/>
          <p:nvPr/>
        </p:nvSpPr>
        <p:spPr>
          <a:xfrm>
            <a:off x="2194530" y="4787395"/>
            <a:ext cx="764320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30936">
              <a:lnSpc>
                <a:spcPct val="90000"/>
              </a:lnSpc>
              <a:spcBef>
                <a:spcPts val="600"/>
              </a:spcBef>
              <a:defRPr b="1" sz="2208"/>
            </a:lvl1pPr>
          </a:lstStyle>
          <a:p>
            <a:pPr/>
            <a:r>
              <a:t>What is the probability that the DNA comes from someone else?</a:t>
            </a:r>
          </a:p>
        </p:txBody>
      </p:sp>
      <p:sp>
        <p:nvSpPr>
          <p:cNvPr id="354" name="Frequentist: 1 in 2 million"/>
          <p:cNvSpPr txBox="1"/>
          <p:nvPr/>
        </p:nvSpPr>
        <p:spPr>
          <a:xfrm>
            <a:off x="4273004" y="5400683"/>
            <a:ext cx="3537060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rPr b="1" sz="2600">
                <a:solidFill>
                  <a:schemeClr val="accent6"/>
                </a:solidFill>
              </a:rPr>
              <a:t>Frequentist: </a:t>
            </a:r>
            <a:r>
              <a:rPr i="0" sz="2600" u="sng"/>
              <a:t>1 in 2 million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"/>
          <p:cNvSpPr/>
          <p:nvPr/>
        </p:nvSpPr>
        <p:spPr>
          <a:xfrm>
            <a:off x="1867142" y="2394776"/>
            <a:ext cx="8483115" cy="4320710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7" name="Rectangle"/>
          <p:cNvSpPr/>
          <p:nvPr/>
        </p:nvSpPr>
        <p:spPr>
          <a:xfrm>
            <a:off x="499736" y="1326863"/>
            <a:ext cx="11192528" cy="96929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The Posterior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Posterior</a:t>
            </a:r>
          </a:p>
        </p:txBody>
      </p:sp>
      <p:sp>
        <p:nvSpPr>
          <p:cNvPr id="360" name="Rectangle"/>
          <p:cNvSpPr txBox="1"/>
          <p:nvPr/>
        </p:nvSpPr>
        <p:spPr>
          <a:xfrm>
            <a:off x="3174989" y="1499969"/>
            <a:ext cx="5842022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61" name="Combines previous results with new data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Combines previous results with new data</a:t>
            </a:r>
          </a:p>
        </p:txBody>
      </p:sp>
      <p:sp>
        <p:nvSpPr>
          <p:cNvPr id="362" name="Rectangle"/>
          <p:cNvSpPr/>
          <p:nvPr/>
        </p:nvSpPr>
        <p:spPr>
          <a:xfrm>
            <a:off x="1980963" y="2637123"/>
            <a:ext cx="8255473" cy="383601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3" name="A worked example:"/>
          <p:cNvSpPr txBox="1"/>
          <p:nvPr/>
        </p:nvSpPr>
        <p:spPr>
          <a:xfrm>
            <a:off x="2076080" y="2840177"/>
            <a:ext cx="353177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A worked example:</a:t>
            </a:r>
          </a:p>
        </p:txBody>
      </p:sp>
      <p:sp>
        <p:nvSpPr>
          <p:cNvPr id="364" name="What is the probability that the DNA comes from someone else?"/>
          <p:cNvSpPr txBox="1"/>
          <p:nvPr/>
        </p:nvSpPr>
        <p:spPr>
          <a:xfrm>
            <a:off x="2274396" y="3489936"/>
            <a:ext cx="764320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30936">
              <a:lnSpc>
                <a:spcPct val="90000"/>
              </a:lnSpc>
              <a:spcBef>
                <a:spcPts val="600"/>
              </a:spcBef>
              <a:defRPr b="1" sz="2208"/>
            </a:lvl1pPr>
          </a:lstStyle>
          <a:p>
            <a:pPr/>
            <a:r>
              <a:t>What is the probability that the DNA comes from someone else?</a:t>
            </a:r>
          </a:p>
        </p:txBody>
      </p:sp>
      <p:sp>
        <p:nvSpPr>
          <p:cNvPr id="365" name="Bayesian: Question the model not the data"/>
          <p:cNvSpPr txBox="1"/>
          <p:nvPr/>
        </p:nvSpPr>
        <p:spPr>
          <a:xfrm>
            <a:off x="3159318" y="4026330"/>
            <a:ext cx="5898764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rPr b="1" sz="2600">
                <a:solidFill>
                  <a:schemeClr val="accent2"/>
                </a:solidFill>
              </a:rPr>
              <a:t>Bayesian:</a:t>
            </a:r>
            <a:r>
              <a:rPr b="1" sz="2600">
                <a:solidFill>
                  <a:schemeClr val="accent6"/>
                </a:solidFill>
              </a:rPr>
              <a:t> </a:t>
            </a:r>
            <a:r>
              <a:rPr i="0" sz="2600" u="sng"/>
              <a:t>Question the model not the data</a:t>
            </a:r>
          </a:p>
        </p:txBody>
      </p:sp>
      <p:sp>
        <p:nvSpPr>
          <p:cNvPr id="366" name="testing positive is a given measurement ;…"/>
          <p:cNvSpPr txBox="1"/>
          <p:nvPr/>
        </p:nvSpPr>
        <p:spPr>
          <a:xfrm>
            <a:off x="2194744" y="4787395"/>
            <a:ext cx="7155171" cy="83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rPr i="1"/>
              <a:t>testing positive is a given measurement</a:t>
            </a:r>
            <a:r>
              <a:t> ;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&gt;how much more likely does this make her guilty than before?</a:t>
            </a:r>
          </a:p>
        </p:txBody>
      </p:sp>
      <p:sp>
        <p:nvSpPr>
          <p:cNvPr id="367" name="1 in 2 million is “the likelihood that a random person’s DNA will match”"/>
          <p:cNvSpPr txBox="1"/>
          <p:nvPr/>
        </p:nvSpPr>
        <p:spPr>
          <a:xfrm>
            <a:off x="2056570" y="5706351"/>
            <a:ext cx="8129660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:r>
              <a:t>1 in 2 million is “the likelihood that a random person’s DNA will match”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ed Rectangle"/>
          <p:cNvSpPr/>
          <p:nvPr/>
        </p:nvSpPr>
        <p:spPr>
          <a:xfrm>
            <a:off x="800429" y="1679620"/>
            <a:ext cx="10591142" cy="2460934"/>
          </a:xfrm>
          <a:prstGeom prst="roundRect">
            <a:avLst>
              <a:gd name="adj" fmla="val 1061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2" name="Rounded Rectangle"/>
          <p:cNvSpPr/>
          <p:nvPr/>
        </p:nvSpPr>
        <p:spPr>
          <a:xfrm>
            <a:off x="800429" y="4357302"/>
            <a:ext cx="10591142" cy="1875570"/>
          </a:xfrm>
          <a:prstGeom prst="roundRect">
            <a:avLst>
              <a:gd name="adj" fmla="val 1393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C00000"/>
                </a:solidFill>
              </a:defRPr>
            </a:lvl1pPr>
          </a:lstStyle>
          <a:p>
            <a:pPr/>
            <a:r>
              <a:t>Module Structure</a:t>
            </a:r>
          </a:p>
        </p:txBody>
      </p:sp>
      <p:sp>
        <p:nvSpPr>
          <p:cNvPr id="134" name="Rectangle"/>
          <p:cNvSpPr/>
          <p:nvPr/>
        </p:nvSpPr>
        <p:spPr>
          <a:xfrm>
            <a:off x="863512" y="3528825"/>
            <a:ext cx="10439576" cy="484347"/>
          </a:xfrm>
          <a:prstGeom prst="rect">
            <a:avLst/>
          </a:prstGeom>
          <a:solidFill>
            <a:srgbClr val="F0F0F0"/>
          </a:solidFill>
          <a:ln w="63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Content Placeholder 2"/>
          <p:cNvSpPr txBox="1"/>
          <p:nvPr>
            <p:ph type="body" idx="1"/>
          </p:nvPr>
        </p:nvSpPr>
        <p:spPr>
          <a:xfrm>
            <a:off x="908487" y="2545400"/>
            <a:ext cx="10221965" cy="416332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Week 11: </a:t>
            </a:r>
            <a:r>
              <a:rPr>
                <a:solidFill>
                  <a:srgbClr val="000000"/>
                </a:solidFill>
              </a:rPr>
              <a:t>Fitting a model to data; estimating parameters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Week 12: </a:t>
            </a:r>
            <a:r>
              <a:rPr>
                <a:solidFill>
                  <a:srgbClr val="000000"/>
                </a:solidFill>
              </a:rPr>
              <a:t>Hypothesis testing; the likelihood; estimating uncertainties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Week 13: </a:t>
            </a:r>
            <a:r>
              <a:rPr>
                <a:solidFill>
                  <a:srgbClr val="000000"/>
                </a:solidFill>
              </a:rPr>
              <a:t>Posterior sampling; Bayesian statistics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C00000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C00000"/>
                </a:solidFill>
              </a:defRPr>
            </a:pPr>
          </a:p>
          <a:p>
            <a:pPr>
              <a:defRPr>
                <a:solidFill>
                  <a:srgbClr val="C00000"/>
                </a:solidFill>
              </a:defRPr>
            </a:pPr>
            <a:r>
              <a:t>Week 14: </a:t>
            </a:r>
            <a:r>
              <a:rPr>
                <a:solidFill>
                  <a:srgbClr val="000000"/>
                </a:solidFill>
              </a:rPr>
              <a:t>Clustering and Classification algorithms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Week 15: </a:t>
            </a:r>
            <a:r>
              <a:rPr>
                <a:solidFill>
                  <a:srgbClr val="000000"/>
                </a:solidFill>
              </a:rPr>
              <a:t>Machine learning techniques</a:t>
            </a:r>
          </a:p>
        </p:txBody>
      </p:sp>
      <p:sp>
        <p:nvSpPr>
          <p:cNvPr id="136" name="Slide Number Placeholder 3"/>
          <p:cNvSpPr txBox="1"/>
          <p:nvPr>
            <p:ph type="sldNum" sz="quarter" idx="2"/>
          </p:nvPr>
        </p:nvSpPr>
        <p:spPr>
          <a:xfrm>
            <a:off x="11774115" y="6402746"/>
            <a:ext cx="194257" cy="28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‘data driven’: what does our data tell us?"/>
          <p:cNvSpPr txBox="1"/>
          <p:nvPr/>
        </p:nvSpPr>
        <p:spPr>
          <a:xfrm>
            <a:off x="2604875" y="4529537"/>
            <a:ext cx="6829188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chemeClr val="accent5">
                    <a:satOff val="-19091"/>
                    <a:lumOff val="-11921"/>
                  </a:schemeClr>
                </a:solidFill>
              </a:defRPr>
            </a:pPr>
            <a:r>
              <a:t>‘d</a:t>
            </a:r>
            <a:r>
              <a:rPr i="1"/>
              <a:t>ata driven</a:t>
            </a:r>
            <a:r>
              <a:t>’: what does our data tell us?</a:t>
            </a:r>
          </a:p>
        </p:txBody>
      </p:sp>
      <p:sp>
        <p:nvSpPr>
          <p:cNvPr id="138" name="‘model testing’: does our data agree with our model?"/>
          <p:cNvSpPr txBox="1"/>
          <p:nvPr/>
        </p:nvSpPr>
        <p:spPr>
          <a:xfrm>
            <a:off x="1590265" y="1907620"/>
            <a:ext cx="8858409" cy="49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chemeClr val="accent5">
                    <a:satOff val="-19091"/>
                    <a:lumOff val="-11921"/>
                  </a:schemeClr>
                </a:solidFill>
              </a:defRPr>
            </a:pPr>
            <a:r>
              <a:t>‘</a:t>
            </a:r>
            <a:r>
              <a:rPr i="1"/>
              <a:t>model testing</a:t>
            </a:r>
            <a:r>
              <a:t>’: does our data agree with our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1867142" y="2394776"/>
            <a:ext cx="8483115" cy="4320710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0" name="Rectangle"/>
          <p:cNvSpPr/>
          <p:nvPr/>
        </p:nvSpPr>
        <p:spPr>
          <a:xfrm>
            <a:off x="499736" y="1326863"/>
            <a:ext cx="11192528" cy="96929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The Posterior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Posterior</a:t>
            </a:r>
          </a:p>
        </p:txBody>
      </p:sp>
      <p:sp>
        <p:nvSpPr>
          <p:cNvPr id="373" name="Rectangle"/>
          <p:cNvSpPr txBox="1"/>
          <p:nvPr/>
        </p:nvSpPr>
        <p:spPr>
          <a:xfrm>
            <a:off x="3174989" y="1499969"/>
            <a:ext cx="5842022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74" name="Combines previous results with new data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Combines previous results with new data</a:t>
            </a:r>
          </a:p>
        </p:txBody>
      </p:sp>
      <p:sp>
        <p:nvSpPr>
          <p:cNvPr id="375" name="Rectangle"/>
          <p:cNvSpPr/>
          <p:nvPr/>
        </p:nvSpPr>
        <p:spPr>
          <a:xfrm>
            <a:off x="1980963" y="2637123"/>
            <a:ext cx="8255473" cy="383601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6" name="A worked example:"/>
          <p:cNvSpPr txBox="1"/>
          <p:nvPr/>
        </p:nvSpPr>
        <p:spPr>
          <a:xfrm>
            <a:off x="2076080" y="2840177"/>
            <a:ext cx="353177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A worked example:</a:t>
            </a:r>
          </a:p>
        </p:txBody>
      </p:sp>
      <p:sp>
        <p:nvSpPr>
          <p:cNvPr id="377" name="What is the probability that the DNA comes from someone else?"/>
          <p:cNvSpPr txBox="1"/>
          <p:nvPr/>
        </p:nvSpPr>
        <p:spPr>
          <a:xfrm>
            <a:off x="2274396" y="3489936"/>
            <a:ext cx="764320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30936">
              <a:lnSpc>
                <a:spcPct val="90000"/>
              </a:lnSpc>
              <a:spcBef>
                <a:spcPts val="600"/>
              </a:spcBef>
              <a:defRPr b="1" sz="2208"/>
            </a:lvl1pPr>
          </a:lstStyle>
          <a:p>
            <a:pPr/>
            <a:r>
              <a:t>What is the probability that the DNA comes from someone else?</a:t>
            </a:r>
          </a:p>
        </p:txBody>
      </p:sp>
      <p:sp>
        <p:nvSpPr>
          <p:cNvPr id="378" name="Text"/>
          <p:cNvSpPr txBox="1"/>
          <p:nvPr/>
        </p:nvSpPr>
        <p:spPr>
          <a:xfrm>
            <a:off x="2336147" y="4135034"/>
            <a:ext cx="7545106" cy="84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nor/>
                        </m:r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probability of observation if guilty</m:t>
                      </m:r>
                    </m:num>
                    <m:den>
                      <m:r>
                        <m:rPr>
                          <m:nor/>
                        </m:r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probability of observation if innocent</m:t>
                      </m:r>
                    </m:den>
                  </m:f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million</m:t>
                  </m:r>
                </m:oMath>
              </m:oMathPara>
            </a14:m>
          </a:p>
        </p:txBody>
      </p:sp>
      <p:sp>
        <p:nvSpPr>
          <p:cNvPr id="379" name="Text"/>
          <p:cNvSpPr txBox="1"/>
          <p:nvPr/>
        </p:nvSpPr>
        <p:spPr>
          <a:xfrm>
            <a:off x="2867300" y="5101671"/>
            <a:ext cx="7545106" cy="40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the woman is equally likely to be guilty as anyone else</m:t>
                  </m:r>
                </m:oMath>
              </m:oMathPara>
            </a14:m>
          </a:p>
        </p:txBody>
      </p:sp>
      <p:sp>
        <p:nvSpPr>
          <p:cNvPr id="380" name="=&gt; Bayesian: How big is the wider population?"/>
          <p:cNvSpPr txBox="1"/>
          <p:nvPr/>
        </p:nvSpPr>
        <p:spPr>
          <a:xfrm>
            <a:off x="3179447" y="5740830"/>
            <a:ext cx="5590404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t>=&gt; </a:t>
            </a:r>
            <a:r>
              <a:rPr b="1" sz="2600">
                <a:solidFill>
                  <a:schemeClr val="accent2"/>
                </a:solidFill>
              </a:rPr>
              <a:t>Bayesian:</a:t>
            </a:r>
            <a:r>
              <a:rPr b="1" sz="2600">
                <a:solidFill>
                  <a:schemeClr val="accent6"/>
                </a:solidFill>
              </a:rPr>
              <a:t> </a:t>
            </a:r>
            <a:r>
              <a:rPr i="0" u="sng"/>
              <a:t>How big is the wider population?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"/>
          <p:cNvSpPr/>
          <p:nvPr/>
        </p:nvSpPr>
        <p:spPr>
          <a:xfrm>
            <a:off x="1867142" y="2394776"/>
            <a:ext cx="8483115" cy="4320710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3" name="Rectangle"/>
          <p:cNvSpPr/>
          <p:nvPr/>
        </p:nvSpPr>
        <p:spPr>
          <a:xfrm>
            <a:off x="499736" y="1326863"/>
            <a:ext cx="11192528" cy="969295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The Posterior"/>
          <p:cNvSpPr txBox="1"/>
          <p:nvPr>
            <p:ph type="title" idx="4294967295"/>
          </p:nvPr>
        </p:nvSpPr>
        <p:spPr>
          <a:xfrm>
            <a:off x="546112" y="215900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Posterior</a:t>
            </a:r>
          </a:p>
        </p:txBody>
      </p:sp>
      <p:sp>
        <p:nvSpPr>
          <p:cNvPr id="386" name="Rectangle"/>
          <p:cNvSpPr txBox="1"/>
          <p:nvPr/>
        </p:nvSpPr>
        <p:spPr>
          <a:xfrm>
            <a:off x="3174989" y="1499969"/>
            <a:ext cx="5842022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87" name="Combines previous results with new data"/>
          <p:cNvSpPr txBox="1"/>
          <p:nvPr/>
        </p:nvSpPr>
        <p:spPr>
          <a:xfrm>
            <a:off x="5407181" y="646885"/>
            <a:ext cx="5931472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Combines previous results with new data</a:t>
            </a:r>
          </a:p>
        </p:txBody>
      </p:sp>
      <p:sp>
        <p:nvSpPr>
          <p:cNvPr id="388" name="Rectangle"/>
          <p:cNvSpPr/>
          <p:nvPr/>
        </p:nvSpPr>
        <p:spPr>
          <a:xfrm>
            <a:off x="1980963" y="2637123"/>
            <a:ext cx="8255473" cy="383601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89" name="A worked example:"/>
          <p:cNvSpPr txBox="1"/>
          <p:nvPr/>
        </p:nvSpPr>
        <p:spPr>
          <a:xfrm>
            <a:off x="2076080" y="2840177"/>
            <a:ext cx="353177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A worked example:</a:t>
            </a:r>
          </a:p>
        </p:txBody>
      </p:sp>
      <p:sp>
        <p:nvSpPr>
          <p:cNvPr id="390" name="What is the probability that the DNA comes from someone else?"/>
          <p:cNvSpPr txBox="1"/>
          <p:nvPr/>
        </p:nvSpPr>
        <p:spPr>
          <a:xfrm>
            <a:off x="2274396" y="3489936"/>
            <a:ext cx="764320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30936">
              <a:lnSpc>
                <a:spcPct val="90000"/>
              </a:lnSpc>
              <a:spcBef>
                <a:spcPts val="600"/>
              </a:spcBef>
              <a:defRPr b="1" sz="2208"/>
            </a:lvl1pPr>
          </a:lstStyle>
          <a:p>
            <a:pPr/>
            <a:r>
              <a:t>What is the probability that the DNA comes from someone else?</a:t>
            </a:r>
          </a:p>
        </p:txBody>
      </p:sp>
      <p:sp>
        <p:nvSpPr>
          <p:cNvPr id="391" name="Text"/>
          <p:cNvSpPr txBox="1"/>
          <p:nvPr/>
        </p:nvSpPr>
        <p:spPr>
          <a:xfrm>
            <a:off x="6113198" y="3795488"/>
            <a:ext cx="7545106" cy="84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300,000</m:t>
                      </m:r>
                    </m:den>
                  </m:f>
                </m:oMath>
              </m:oMathPara>
            </a14:m>
          </a:p>
        </p:txBody>
      </p:sp>
      <p:sp>
        <p:nvSpPr>
          <p:cNvPr id="392" name="Text"/>
          <p:cNvSpPr txBox="1"/>
          <p:nvPr/>
        </p:nvSpPr>
        <p:spPr>
          <a:xfrm>
            <a:off x="4330111" y="4877416"/>
            <a:ext cx="3531778" cy="4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</m:oMath>
              </m:oMathPara>
            </a14:m>
          </a:p>
        </p:txBody>
      </p:sp>
      <p:sp>
        <p:nvSpPr>
          <p:cNvPr id="393" name="if population == 300,000"/>
          <p:cNvSpPr txBox="1"/>
          <p:nvPr/>
        </p:nvSpPr>
        <p:spPr>
          <a:xfrm>
            <a:off x="2353354" y="4026330"/>
            <a:ext cx="2875631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>
              <a:defRPr i="1"/>
            </a:pPr>
            <a:r>
              <a:rPr i="0"/>
              <a:t>if population == 300,000</a:t>
            </a:r>
          </a:p>
        </p:txBody>
      </p:sp>
      <p:sp>
        <p:nvSpPr>
          <p:cNvPr id="394" name="Text"/>
          <p:cNvSpPr txBox="1"/>
          <p:nvPr/>
        </p:nvSpPr>
        <p:spPr>
          <a:xfrm>
            <a:off x="3800145" y="5479903"/>
            <a:ext cx="2875631" cy="42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p(guilty|DNA)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87</m:t>
                  </m:r>
                  <m:r>
                    <a:rPr xmlns:a="http://schemas.openxmlformats.org/drawingml/2006/main" sz="2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</a:p>
        </p:txBody>
      </p:sp>
      <p:sp>
        <p:nvSpPr>
          <p:cNvPr id="395" name="="/>
          <p:cNvSpPr txBox="1"/>
          <p:nvPr/>
        </p:nvSpPr>
        <p:spPr>
          <a:xfrm>
            <a:off x="8177841" y="4875570"/>
            <a:ext cx="1017248" cy="405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=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m:rPr>
                    <m:nor/>
                  </m:rP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in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7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"/>
          <p:cNvSpPr/>
          <p:nvPr/>
        </p:nvSpPr>
        <p:spPr>
          <a:xfrm>
            <a:off x="499736" y="4243589"/>
            <a:ext cx="11192528" cy="212304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Analytic Solution"/>
          <p:cNvSpPr txBox="1"/>
          <p:nvPr>
            <p:ph type="title" idx="4294967295"/>
          </p:nvPr>
        </p:nvSpPr>
        <p:spPr>
          <a:xfrm>
            <a:off x="546112" y="215900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Analytic Solution</a:t>
            </a:r>
          </a:p>
        </p:txBody>
      </p:sp>
      <p:sp>
        <p:nvSpPr>
          <p:cNvPr id="400" name="The prior is just extra data"/>
          <p:cNvSpPr txBox="1"/>
          <p:nvPr/>
        </p:nvSpPr>
        <p:spPr>
          <a:xfrm>
            <a:off x="7127017" y="2311065"/>
            <a:ext cx="5010781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The prior is just extra data</a:t>
            </a:r>
          </a:p>
        </p:txBody>
      </p:sp>
      <p:sp>
        <p:nvSpPr>
          <p:cNvPr id="401" name="the likelihood and prior have the same functional form"/>
          <p:cNvSpPr txBox="1"/>
          <p:nvPr/>
        </p:nvSpPr>
        <p:spPr>
          <a:xfrm>
            <a:off x="501529" y="1196191"/>
            <a:ext cx="8051644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the likelihood and prior have the same functional form</a:t>
            </a:r>
          </a:p>
        </p:txBody>
      </p:sp>
      <p:sp>
        <p:nvSpPr>
          <p:cNvPr id="402" name="Rectangle"/>
          <p:cNvSpPr txBox="1"/>
          <p:nvPr/>
        </p:nvSpPr>
        <p:spPr>
          <a:xfrm>
            <a:off x="2502651" y="1881679"/>
            <a:ext cx="3734594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likelihood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gaussian</m:t>
                  </m:r>
                </m:oMath>
              </m:oMathPara>
            </a14:m>
          </a:p>
        </p:txBody>
      </p:sp>
      <p:sp>
        <p:nvSpPr>
          <p:cNvPr id="403" name="Rectangle"/>
          <p:cNvSpPr txBox="1"/>
          <p:nvPr/>
        </p:nvSpPr>
        <p:spPr>
          <a:xfrm>
            <a:off x="3284995" y="2522296"/>
            <a:ext cx="2966684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gaussian</m:t>
                  </m:r>
                </m:oMath>
              </m:oMathPara>
            </a14:m>
          </a:p>
        </p:txBody>
      </p:sp>
      <p:sp>
        <p:nvSpPr>
          <p:cNvPr id="404" name="“conjugate prior”"/>
          <p:cNvSpPr txBox="1"/>
          <p:nvPr/>
        </p:nvSpPr>
        <p:spPr>
          <a:xfrm>
            <a:off x="9134446" y="569822"/>
            <a:ext cx="2567104" cy="46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2">
                    <a:satOff val="-18194"/>
                    <a:lumOff val="-11215"/>
                  </a:schemeClr>
                </a:solidFill>
              </a:defRPr>
            </a:lvl1pPr>
          </a:lstStyle>
          <a:p>
            <a:pPr/>
            <a:r>
              <a:t>“conjugate prior”</a:t>
            </a:r>
          </a:p>
        </p:txBody>
      </p:sp>
      <p:sp>
        <p:nvSpPr>
          <p:cNvPr id="405" name="Rectangle"/>
          <p:cNvSpPr txBox="1"/>
          <p:nvPr/>
        </p:nvSpPr>
        <p:spPr>
          <a:xfrm>
            <a:off x="2656407" y="3320276"/>
            <a:ext cx="3734594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posterior</m:t>
                  </m:r>
                  <m: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r>
                    <m:rPr>
                      <m:nor/>
                    </m:rPr>
                    <a:rPr xmlns:a="http://schemas.openxmlformats.org/drawingml/2006/main" sz="3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gaussian</m:t>
                  </m:r>
                </m:oMath>
              </m:oMathPara>
            </a14:m>
          </a:p>
        </p:txBody>
      </p:sp>
      <p:sp>
        <p:nvSpPr>
          <p:cNvPr id="406" name="Arrow"/>
          <p:cNvSpPr/>
          <p:nvPr/>
        </p:nvSpPr>
        <p:spPr>
          <a:xfrm>
            <a:off x="1102948" y="3304351"/>
            <a:ext cx="1270001" cy="629535"/>
          </a:xfrm>
          <a:prstGeom prst="rightArrow">
            <a:avLst>
              <a:gd name="adj1" fmla="val 32000"/>
              <a:gd name="adj2" fmla="val 12911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7" name="if"/>
          <p:cNvSpPr txBox="1"/>
          <p:nvPr/>
        </p:nvSpPr>
        <p:spPr>
          <a:xfrm>
            <a:off x="1793588" y="2366391"/>
            <a:ext cx="294269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800"/>
            </a:lvl1pPr>
          </a:lstStyle>
          <a:p>
            <a:pPr/>
            <a:r>
              <a:t>if</a:t>
            </a:r>
          </a:p>
        </p:txBody>
      </p:sp>
      <p:sp>
        <p:nvSpPr>
          <p:cNvPr id="408" name="large | small   : posterior dominated by likelihood"/>
          <p:cNvSpPr txBox="1"/>
          <p:nvPr/>
        </p:nvSpPr>
        <p:spPr>
          <a:xfrm>
            <a:off x="1340749" y="4980870"/>
            <a:ext cx="10081455" cy="6484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3200"/>
            </a:pP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large | small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: posterior dominated by likelihood</a:t>
            </a:r>
          </a:p>
        </p:txBody>
      </p:sp>
      <p:sp>
        <p:nvSpPr>
          <p:cNvPr id="409" name="Rule of thumb:"/>
          <p:cNvSpPr txBox="1"/>
          <p:nvPr/>
        </p:nvSpPr>
        <p:spPr>
          <a:xfrm>
            <a:off x="644471" y="4350016"/>
            <a:ext cx="2567104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Rule of thumb:</a:t>
            </a:r>
          </a:p>
        </p:txBody>
      </p:sp>
      <p:sp>
        <p:nvSpPr>
          <p:cNvPr id="410" name="small | large   : posterior dominated by prior"/>
          <p:cNvSpPr txBox="1"/>
          <p:nvPr/>
        </p:nvSpPr>
        <p:spPr>
          <a:xfrm>
            <a:off x="1353449" y="5604099"/>
            <a:ext cx="10081455" cy="6484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3200"/>
            </a:pP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small | large </a:t>
            </a:r>
            <a14:m>
              <m:oMath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: posterior dominated by prior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"/>
          <p:cNvSpPr/>
          <p:nvPr/>
        </p:nvSpPr>
        <p:spPr>
          <a:xfrm>
            <a:off x="499736" y="3756796"/>
            <a:ext cx="11192528" cy="1969182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3" name="Rectangle"/>
          <p:cNvSpPr/>
          <p:nvPr/>
        </p:nvSpPr>
        <p:spPr>
          <a:xfrm>
            <a:off x="499736" y="1326863"/>
            <a:ext cx="11192528" cy="1969182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The Evidence"/>
          <p:cNvSpPr txBox="1"/>
          <p:nvPr>
            <p:ph type="title" idx="4294967295"/>
          </p:nvPr>
        </p:nvSpPr>
        <p:spPr>
          <a:xfrm>
            <a:off x="546112" y="21588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The Evidence</a:t>
            </a:r>
          </a:p>
        </p:txBody>
      </p:sp>
      <p:sp>
        <p:nvSpPr>
          <p:cNvPr id="416" name="A single value : no impact on the shape of posterior"/>
          <p:cNvSpPr txBox="1"/>
          <p:nvPr/>
        </p:nvSpPr>
        <p:spPr>
          <a:xfrm>
            <a:off x="1547603" y="1591871"/>
            <a:ext cx="9528594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A single value : no impact on the shape of posterior  </a:t>
            </a:r>
          </a:p>
        </p:txBody>
      </p:sp>
      <p:sp>
        <p:nvSpPr>
          <p:cNvPr id="417" name="“the probability that the model is a correct given the data”"/>
          <p:cNvSpPr txBox="1"/>
          <p:nvPr/>
        </p:nvSpPr>
        <p:spPr>
          <a:xfrm>
            <a:off x="1041399" y="4417145"/>
            <a:ext cx="10515601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“the probability that the model is a correct given the data”</a:t>
            </a:r>
          </a:p>
        </p:txBody>
      </p:sp>
      <p:sp>
        <p:nvSpPr>
          <p:cNvPr id="418" name="The probability of getting the data given all model possibilities"/>
          <p:cNvSpPr txBox="1"/>
          <p:nvPr/>
        </p:nvSpPr>
        <p:spPr>
          <a:xfrm>
            <a:off x="4379589" y="638276"/>
            <a:ext cx="7371392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200">
                <a:solidFill>
                  <a:schemeClr val="accent2"/>
                </a:solidFill>
              </a:defRPr>
            </a:lvl1pPr>
          </a:lstStyle>
          <a:p>
            <a:pPr/>
            <a:r>
              <a:t>The probability of getting the data given all model possibilities</a:t>
            </a:r>
          </a:p>
        </p:txBody>
      </p:sp>
      <p:sp>
        <p:nvSpPr>
          <p:cNvPr id="419" name="* difficult to calculate in the presence of noise"/>
          <p:cNvSpPr txBox="1"/>
          <p:nvPr/>
        </p:nvSpPr>
        <p:spPr>
          <a:xfrm>
            <a:off x="3131455" y="5811978"/>
            <a:ext cx="5344915" cy="64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2200"/>
            </a:lvl1pPr>
          </a:lstStyle>
          <a:p>
            <a:pPr/>
            <a:r>
              <a:t>* difficult to calculate in the presence of noise</a:t>
            </a:r>
          </a:p>
        </p:txBody>
      </p:sp>
      <p:sp>
        <p:nvSpPr>
          <p:cNvPr id="420" name="=&gt; not required to compare parameter values"/>
          <p:cNvSpPr txBox="1"/>
          <p:nvPr/>
        </p:nvSpPr>
        <p:spPr>
          <a:xfrm>
            <a:off x="1714499" y="2415073"/>
            <a:ext cx="10515601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=&gt; not required to compare parameter values</a:t>
            </a:r>
          </a:p>
        </p:txBody>
      </p:sp>
      <p:sp>
        <p:nvSpPr>
          <p:cNvPr id="421" name="but also:"/>
          <p:cNvSpPr txBox="1"/>
          <p:nvPr/>
        </p:nvSpPr>
        <p:spPr>
          <a:xfrm>
            <a:off x="634556" y="3937187"/>
            <a:ext cx="1527732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but also:</a:t>
            </a:r>
          </a:p>
        </p:txBody>
      </p:sp>
      <p:sp>
        <p:nvSpPr>
          <p:cNvPr id="422" name="=&gt; model selection in Bayesian statistics"/>
          <p:cNvSpPr txBox="1"/>
          <p:nvPr/>
        </p:nvSpPr>
        <p:spPr>
          <a:xfrm>
            <a:off x="2421313" y="5046905"/>
            <a:ext cx="6765198" cy="64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i="1" sz="3200"/>
            </a:lvl1pPr>
          </a:lstStyle>
          <a:p>
            <a:pPr/>
            <a:r>
              <a:t>=&gt; model selection in Bayesian 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C00000"/>
                </a:solidFill>
              </a:defRPr>
            </a:lvl1pPr>
          </a:lstStyle>
          <a:p>
            <a:pPr/>
            <a:r>
              <a:t>Credible Intervals</a:t>
            </a:r>
          </a:p>
        </p:txBody>
      </p:sp>
      <p:sp>
        <p:nvSpPr>
          <p:cNvPr id="425" name="Content Placeholder 8"/>
          <p:cNvSpPr txBox="1"/>
          <p:nvPr>
            <p:ph type="body" sz="half" idx="1"/>
          </p:nvPr>
        </p:nvSpPr>
        <p:spPr>
          <a:xfrm>
            <a:off x="651933" y="1589188"/>
            <a:ext cx="10515601" cy="1773904"/>
          </a:xfrm>
          <a:prstGeom prst="rect">
            <a:avLst/>
          </a:prstGeom>
        </p:spPr>
        <p:txBody>
          <a:bodyPr/>
          <a:lstStyle/>
          <a:p>
            <a:pPr>
              <a:defRPr i="1" sz="2000"/>
            </a:pPr>
            <a:r>
              <a:rPr b="1" sz="2600">
                <a:solidFill>
                  <a:schemeClr val="accent2"/>
                </a:solidFill>
              </a:rPr>
              <a:t>Bayesian: </a:t>
            </a:r>
            <a:r>
              <a:rPr sz="2200" u="sng"/>
              <a:t>Given the observed data</a:t>
            </a:r>
            <a:r>
              <a:rPr sz="2200"/>
              <a:t>, </a:t>
            </a:r>
            <a:endParaRPr sz="2200"/>
          </a:p>
          <a:p>
            <a:pPr lvl="2">
              <a:defRPr i="1" sz="2000"/>
            </a:pPr>
            <a:r>
              <a:rPr sz="2200"/>
              <a:t>the interval within which a parameter value falls with given probability:</a:t>
            </a:r>
          </a:p>
        </p:txBody>
      </p:sp>
      <p:sp>
        <p:nvSpPr>
          <p:cNvPr id="426" name="Slide Number Placeholder 2"/>
          <p:cNvSpPr txBox="1"/>
          <p:nvPr>
            <p:ph type="sldNum" sz="quarter" idx="2"/>
          </p:nvPr>
        </p:nvSpPr>
        <p:spPr>
          <a:xfrm>
            <a:off x="11684000" y="6402746"/>
            <a:ext cx="284372" cy="28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Equation"/>
          <p:cNvSpPr txBox="1"/>
          <p:nvPr/>
        </p:nvSpPr>
        <p:spPr>
          <a:xfrm>
            <a:off x="4042227" y="2761203"/>
            <a:ext cx="3735013" cy="4096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li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limUp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li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3400"/>
          </a:p>
        </p:txBody>
      </p:sp>
      <p:sp>
        <p:nvSpPr>
          <p:cNvPr id="428" name="Line"/>
          <p:cNvSpPr/>
          <p:nvPr/>
        </p:nvSpPr>
        <p:spPr>
          <a:xfrm>
            <a:off x="3922131" y="4247718"/>
            <a:ext cx="3511537" cy="1"/>
          </a:xfrm>
          <a:prstGeom prst="line">
            <a:avLst/>
          </a:prstGeom>
          <a:ln w="12700">
            <a:solidFill>
              <a:srgbClr val="A7A7A7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XX% probability that the true value of P lies between    and"/>
          <p:cNvSpPr txBox="1"/>
          <p:nvPr/>
        </p:nvSpPr>
        <p:spPr>
          <a:xfrm>
            <a:off x="320364" y="3523991"/>
            <a:ext cx="11551272" cy="55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3000">
                <a:solidFill>
                  <a:srgbClr val="C00000"/>
                </a:solidFill>
              </a:defRPr>
            </a:pPr>
            <a:r>
              <a:t>XX% probability that the true value of P lies between  </a:t>
            </a:r>
            <a14:m>
              <m:oMath>
                <m:limUpp>
                  <m:e>
                    <m:r>
                      <a:rPr xmlns:a="http://schemas.openxmlformats.org/drawingml/2006/main" sz="32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32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and </a:t>
            </a:r>
            <a14:m>
              <m:oMath>
                <m:limUpp>
                  <m:e>
                    <m:r>
                      <a:rPr xmlns:a="http://schemas.openxmlformats.org/drawingml/2006/main" sz="32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32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2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</a:p>
        </p:txBody>
      </p:sp>
      <p:sp>
        <p:nvSpPr>
          <p:cNvPr id="430" name="Frequentist: We measure confidence intervals from the data:"/>
          <p:cNvSpPr txBox="1"/>
          <p:nvPr/>
        </p:nvSpPr>
        <p:spPr>
          <a:xfrm>
            <a:off x="381701" y="4646554"/>
            <a:ext cx="7335378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rPr b="1" sz="2600">
                <a:solidFill>
                  <a:schemeClr val="accent6"/>
                </a:solidFill>
              </a:rPr>
              <a:t>Frequentist:</a:t>
            </a:r>
            <a:r>
              <a:rPr i="0"/>
              <a:t> We measure confidence intervals </a:t>
            </a:r>
            <a:r>
              <a:t>from</a:t>
            </a:r>
            <a:r>
              <a:rPr i="0"/>
              <a:t> the data:</a:t>
            </a:r>
            <a:r>
              <a:rPr i="0" sz="2600" u="sng"/>
              <a:t> </a:t>
            </a:r>
          </a:p>
        </p:txBody>
      </p:sp>
      <p:sp>
        <p:nvSpPr>
          <p:cNvPr id="431" name="there’s a XX% chance that the true mean falls within this range"/>
          <p:cNvSpPr txBox="1"/>
          <p:nvPr/>
        </p:nvSpPr>
        <p:spPr>
          <a:xfrm>
            <a:off x="1853711" y="5324584"/>
            <a:ext cx="8471518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/>
            </a:lvl1pPr>
          </a:lstStyle>
          <a:p>
            <a:pPr>
              <a:defRPr i="1" sz="2200"/>
            </a:pPr>
            <a:r>
              <a:rPr i="0" sz="2600"/>
              <a:t>there’s a XX% chance that the true mean falls within this range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"/>
          <p:cNvSpPr/>
          <p:nvPr/>
        </p:nvSpPr>
        <p:spPr>
          <a:xfrm>
            <a:off x="401712" y="3717183"/>
            <a:ext cx="6307517" cy="1673981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Recall: Multiple parameters: Marginalisation"/>
          <p:cNvSpPr txBox="1"/>
          <p:nvPr>
            <p:ph type="title"/>
          </p:nvPr>
        </p:nvSpPr>
        <p:spPr>
          <a:xfrm>
            <a:off x="812800" y="238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Recall: Multiple parameters: </a:t>
            </a:r>
            <a:r>
              <a:rPr i="1">
                <a:latin typeface="Carlito"/>
                <a:ea typeface="Carlito"/>
                <a:cs typeface="Carlito"/>
                <a:sym typeface="Carlito"/>
              </a:rPr>
              <a:t>Marginalisation</a:t>
            </a:r>
          </a:p>
        </p:txBody>
      </p:sp>
      <p:sp>
        <p:nvSpPr>
          <p:cNvPr id="436" name="NB: Coursework 1: is ‘happiness’ a function solely of GDP?"/>
          <p:cNvSpPr txBox="1"/>
          <p:nvPr/>
        </p:nvSpPr>
        <p:spPr>
          <a:xfrm>
            <a:off x="518875" y="2850554"/>
            <a:ext cx="6250991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b="1" i="1" sz="2000">
                <a:solidFill>
                  <a:srgbClr val="C00000"/>
                </a:solidFill>
              </a:defRPr>
            </a:lvl1pPr>
          </a:lstStyle>
          <a:p>
            <a:pPr/>
            <a:r>
              <a:t>NB: Coursework 1: is ‘happiness’ a function solely of GDP? </a:t>
            </a:r>
          </a:p>
        </p:txBody>
      </p:sp>
      <p:sp>
        <p:nvSpPr>
          <p:cNvPr id="437" name="Distributions are often NOT the function of 1 parameter"/>
          <p:cNvSpPr txBox="1"/>
          <p:nvPr/>
        </p:nvSpPr>
        <p:spPr>
          <a:xfrm>
            <a:off x="362637" y="1871359"/>
            <a:ext cx="6461867" cy="88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Distributions are often NOT the function of 1 parameter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 sz="2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pic>
        <p:nvPicPr>
          <p:cNvPr id="438" name="bjYYI.png" descr="bjYYI.png"/>
          <p:cNvPicPr>
            <a:picLocks noChangeAspect="1"/>
          </p:cNvPicPr>
          <p:nvPr/>
        </p:nvPicPr>
        <p:blipFill>
          <a:blip r:embed="rId2">
            <a:extLst/>
          </a:blip>
          <a:srcRect l="9704" t="0" r="3942" b="8783"/>
          <a:stretch>
            <a:fillRect/>
          </a:stretch>
        </p:blipFill>
        <p:spPr>
          <a:xfrm>
            <a:off x="7235825" y="1705570"/>
            <a:ext cx="4430748" cy="3526738"/>
          </a:xfrm>
          <a:prstGeom prst="rect">
            <a:avLst/>
          </a:prstGeom>
          <a:ln w="12700">
            <a:solidFill>
              <a:srgbClr val="A7A7A7"/>
            </a:solidFill>
            <a:miter lim="400000"/>
          </a:ln>
        </p:spPr>
      </p:pic>
      <p:sp>
        <p:nvSpPr>
          <p:cNvPr id="439" name="Rectangle"/>
          <p:cNvSpPr/>
          <p:nvPr/>
        </p:nvSpPr>
        <p:spPr>
          <a:xfrm>
            <a:off x="7628466" y="4613123"/>
            <a:ext cx="709085" cy="5622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0" name="Rectangle"/>
          <p:cNvSpPr/>
          <p:nvPr/>
        </p:nvSpPr>
        <p:spPr>
          <a:xfrm>
            <a:off x="10542210" y="4613123"/>
            <a:ext cx="605216" cy="5622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1" name="The probability of   is calculated by integrating over"/>
          <p:cNvSpPr txBox="1"/>
          <p:nvPr/>
        </p:nvSpPr>
        <p:spPr>
          <a:xfrm>
            <a:off x="413437" y="3882728"/>
            <a:ext cx="6461867" cy="1335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The probability of </a:t>
            </a: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is calculated by integrating over </a:t>
            </a:r>
            <a14:m>
              <m:oMath>
                <m:r>
                  <a:rPr xmlns:a="http://schemas.openxmlformats.org/drawingml/2006/main" sz="2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 algn="ctr">
              <a:lnSpc>
                <a:spcPct val="90000"/>
              </a:lnSpc>
              <a:spcBef>
                <a:spcPts val="1000"/>
              </a:spcBef>
              <a:defRPr sz="22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</a:p>
        </p:txBody>
      </p:sp>
      <p:sp>
        <p:nvSpPr>
          <p:cNvPr id="442" name="NB: We wanted to measure  , but we measured"/>
          <p:cNvSpPr txBox="1"/>
          <p:nvPr/>
        </p:nvSpPr>
        <p:spPr>
          <a:xfrm>
            <a:off x="371313" y="5658773"/>
            <a:ext cx="10015221" cy="402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000">
                <a:solidFill>
                  <a:srgbClr val="C00000"/>
                </a:solidFill>
              </a:defRPr>
            </a:pPr>
            <a:r>
              <a:t>NB: We wanted to measure </a:t>
            </a:r>
            <a14:m>
              <m:oMath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but we measured </a:t>
            </a:r>
            <a14:m>
              <m:oMath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country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</a:p>
        </p:txBody>
      </p:sp>
      <p:sp>
        <p:nvSpPr>
          <p:cNvPr id="443" name="Text"/>
          <p:cNvSpPr txBox="1"/>
          <p:nvPr/>
        </p:nvSpPr>
        <p:spPr>
          <a:xfrm>
            <a:off x="390666" y="6095411"/>
            <a:ext cx="11701669" cy="402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b="1" i="1" sz="2000">
                <a:solidFill>
                  <a:srgbClr val="C00000"/>
                </a:solidFill>
              </a:defRPr>
            </a:pPr>
            <a14:m>
              <m:oMath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UK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France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happiness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Spain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nor/>
                  </m:rP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GDP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2150" i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m:t>.</m:t>
                </m:r>
              </m:oMath>
            </a14:m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6" name="Bayes Theorem : In practice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 Theorem : In practice</a:t>
            </a:r>
          </a:p>
        </p:txBody>
      </p:sp>
      <p:sp>
        <p:nvSpPr>
          <p:cNvPr id="447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sp>
        <p:nvSpPr>
          <p:cNvPr id="448" name="Physics is complex: priors and likelihoods are rarely analytic and routinely complicated…"/>
          <p:cNvSpPr txBox="1"/>
          <p:nvPr/>
        </p:nvSpPr>
        <p:spPr>
          <a:xfrm>
            <a:off x="599704" y="1464959"/>
            <a:ext cx="10286684" cy="83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Physics is complex: priors and likelihoods are rarely analytic and routinely complicated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Multiple peaks is often common</a:t>
            </a:r>
          </a:p>
        </p:txBody>
      </p:sp>
      <p:grpSp>
        <p:nvGrpSpPr>
          <p:cNvPr id="458" name="Group"/>
          <p:cNvGrpSpPr/>
          <p:nvPr/>
        </p:nvGrpSpPr>
        <p:grpSpPr>
          <a:xfrm>
            <a:off x="3189816" y="2352266"/>
            <a:ext cx="5812368" cy="3949458"/>
            <a:chOff x="0" y="0"/>
            <a:chExt cx="5812366" cy="3949456"/>
          </a:xfrm>
        </p:grpSpPr>
        <p:pic>
          <p:nvPicPr>
            <p:cNvPr id="449" name="download_1.png" descr="download_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961" t="7452" r="5429" b="9975"/>
            <a:stretch>
              <a:fillRect/>
            </a:stretch>
          </p:blipFill>
          <p:spPr>
            <a:xfrm>
              <a:off x="11978" y="257673"/>
              <a:ext cx="5358578" cy="369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95" fill="norm" stroke="1" extrusionOk="0">
                  <a:moveTo>
                    <a:pt x="1633" y="1"/>
                  </a:moveTo>
                  <a:cubicBezTo>
                    <a:pt x="1521" y="0"/>
                    <a:pt x="1408" y="7"/>
                    <a:pt x="1398" y="22"/>
                  </a:cubicBezTo>
                  <a:cubicBezTo>
                    <a:pt x="1390" y="34"/>
                    <a:pt x="1364" y="49"/>
                    <a:pt x="1341" y="54"/>
                  </a:cubicBezTo>
                  <a:cubicBezTo>
                    <a:pt x="1232" y="79"/>
                    <a:pt x="873" y="527"/>
                    <a:pt x="873" y="639"/>
                  </a:cubicBezTo>
                  <a:cubicBezTo>
                    <a:pt x="873" y="663"/>
                    <a:pt x="865" y="681"/>
                    <a:pt x="855" y="681"/>
                  </a:cubicBezTo>
                  <a:cubicBezTo>
                    <a:pt x="839" y="681"/>
                    <a:pt x="768" y="870"/>
                    <a:pt x="716" y="1053"/>
                  </a:cubicBezTo>
                  <a:cubicBezTo>
                    <a:pt x="709" y="1078"/>
                    <a:pt x="696" y="1122"/>
                    <a:pt x="686" y="1148"/>
                  </a:cubicBezTo>
                  <a:cubicBezTo>
                    <a:pt x="632" y="1287"/>
                    <a:pt x="575" y="1479"/>
                    <a:pt x="575" y="1526"/>
                  </a:cubicBezTo>
                  <a:cubicBezTo>
                    <a:pt x="575" y="1556"/>
                    <a:pt x="566" y="1580"/>
                    <a:pt x="555" y="1580"/>
                  </a:cubicBezTo>
                  <a:cubicBezTo>
                    <a:pt x="543" y="1580"/>
                    <a:pt x="532" y="1620"/>
                    <a:pt x="532" y="1670"/>
                  </a:cubicBezTo>
                  <a:cubicBezTo>
                    <a:pt x="532" y="1720"/>
                    <a:pt x="523" y="1771"/>
                    <a:pt x="511" y="1782"/>
                  </a:cubicBezTo>
                  <a:cubicBezTo>
                    <a:pt x="500" y="1792"/>
                    <a:pt x="491" y="1832"/>
                    <a:pt x="491" y="1870"/>
                  </a:cubicBezTo>
                  <a:cubicBezTo>
                    <a:pt x="491" y="1908"/>
                    <a:pt x="476" y="1967"/>
                    <a:pt x="459" y="2000"/>
                  </a:cubicBezTo>
                  <a:cubicBezTo>
                    <a:pt x="442" y="2033"/>
                    <a:pt x="427" y="2090"/>
                    <a:pt x="427" y="2128"/>
                  </a:cubicBezTo>
                  <a:cubicBezTo>
                    <a:pt x="426" y="2165"/>
                    <a:pt x="416" y="2203"/>
                    <a:pt x="404" y="2213"/>
                  </a:cubicBezTo>
                  <a:cubicBezTo>
                    <a:pt x="393" y="2224"/>
                    <a:pt x="384" y="2275"/>
                    <a:pt x="384" y="2325"/>
                  </a:cubicBezTo>
                  <a:cubicBezTo>
                    <a:pt x="384" y="2375"/>
                    <a:pt x="375" y="2439"/>
                    <a:pt x="365" y="2469"/>
                  </a:cubicBezTo>
                  <a:cubicBezTo>
                    <a:pt x="339" y="2540"/>
                    <a:pt x="277" y="2844"/>
                    <a:pt x="277" y="2898"/>
                  </a:cubicBezTo>
                  <a:cubicBezTo>
                    <a:pt x="277" y="2922"/>
                    <a:pt x="268" y="2942"/>
                    <a:pt x="256" y="2942"/>
                  </a:cubicBezTo>
                  <a:cubicBezTo>
                    <a:pt x="244" y="2942"/>
                    <a:pt x="235" y="2996"/>
                    <a:pt x="235" y="3063"/>
                  </a:cubicBezTo>
                  <a:cubicBezTo>
                    <a:pt x="235" y="3130"/>
                    <a:pt x="223" y="3189"/>
                    <a:pt x="210" y="3195"/>
                  </a:cubicBezTo>
                  <a:cubicBezTo>
                    <a:pt x="196" y="3202"/>
                    <a:pt x="178" y="3295"/>
                    <a:pt x="168" y="3404"/>
                  </a:cubicBezTo>
                  <a:cubicBezTo>
                    <a:pt x="158" y="3513"/>
                    <a:pt x="134" y="3635"/>
                    <a:pt x="117" y="3674"/>
                  </a:cubicBezTo>
                  <a:cubicBezTo>
                    <a:pt x="99" y="3712"/>
                    <a:pt x="85" y="3791"/>
                    <a:pt x="85" y="3850"/>
                  </a:cubicBezTo>
                  <a:cubicBezTo>
                    <a:pt x="85" y="3909"/>
                    <a:pt x="74" y="3964"/>
                    <a:pt x="59" y="3971"/>
                  </a:cubicBezTo>
                  <a:cubicBezTo>
                    <a:pt x="17" y="3991"/>
                    <a:pt x="4" y="4644"/>
                    <a:pt x="2" y="6840"/>
                  </a:cubicBezTo>
                  <a:cubicBezTo>
                    <a:pt x="1" y="8394"/>
                    <a:pt x="7" y="8887"/>
                    <a:pt x="27" y="8946"/>
                  </a:cubicBezTo>
                  <a:cubicBezTo>
                    <a:pt x="42" y="8988"/>
                    <a:pt x="96" y="9054"/>
                    <a:pt x="149" y="9092"/>
                  </a:cubicBezTo>
                  <a:lnTo>
                    <a:pt x="245" y="9162"/>
                  </a:lnTo>
                  <a:lnTo>
                    <a:pt x="4184" y="9152"/>
                  </a:lnTo>
                  <a:cubicBezTo>
                    <a:pt x="6941" y="9145"/>
                    <a:pt x="8173" y="9130"/>
                    <a:pt x="8285" y="9106"/>
                  </a:cubicBezTo>
                  <a:cubicBezTo>
                    <a:pt x="8413" y="9078"/>
                    <a:pt x="8454" y="9056"/>
                    <a:pt x="8493" y="8992"/>
                  </a:cubicBezTo>
                  <a:cubicBezTo>
                    <a:pt x="8533" y="8925"/>
                    <a:pt x="8535" y="8904"/>
                    <a:pt x="8513" y="8853"/>
                  </a:cubicBezTo>
                  <a:cubicBezTo>
                    <a:pt x="8499" y="8820"/>
                    <a:pt x="8454" y="8784"/>
                    <a:pt x="8413" y="8774"/>
                  </a:cubicBezTo>
                  <a:cubicBezTo>
                    <a:pt x="8372" y="8764"/>
                    <a:pt x="8319" y="8742"/>
                    <a:pt x="8296" y="8728"/>
                  </a:cubicBezTo>
                  <a:cubicBezTo>
                    <a:pt x="8273" y="8713"/>
                    <a:pt x="8224" y="8697"/>
                    <a:pt x="8189" y="8688"/>
                  </a:cubicBezTo>
                  <a:cubicBezTo>
                    <a:pt x="7945" y="8628"/>
                    <a:pt x="7726" y="8537"/>
                    <a:pt x="7679" y="8477"/>
                  </a:cubicBezTo>
                  <a:cubicBezTo>
                    <a:pt x="7668" y="8463"/>
                    <a:pt x="7641" y="8451"/>
                    <a:pt x="7620" y="8451"/>
                  </a:cubicBezTo>
                  <a:cubicBezTo>
                    <a:pt x="7599" y="8451"/>
                    <a:pt x="7582" y="8437"/>
                    <a:pt x="7582" y="8421"/>
                  </a:cubicBezTo>
                  <a:cubicBezTo>
                    <a:pt x="7582" y="8405"/>
                    <a:pt x="7554" y="8386"/>
                    <a:pt x="7520" y="8375"/>
                  </a:cubicBezTo>
                  <a:cubicBezTo>
                    <a:pt x="7485" y="8364"/>
                    <a:pt x="7435" y="8329"/>
                    <a:pt x="7408" y="8298"/>
                  </a:cubicBezTo>
                  <a:cubicBezTo>
                    <a:pt x="7381" y="8268"/>
                    <a:pt x="7336" y="8232"/>
                    <a:pt x="7307" y="8219"/>
                  </a:cubicBezTo>
                  <a:cubicBezTo>
                    <a:pt x="7279" y="8206"/>
                    <a:pt x="7216" y="8155"/>
                    <a:pt x="7168" y="8105"/>
                  </a:cubicBezTo>
                  <a:cubicBezTo>
                    <a:pt x="7121" y="8056"/>
                    <a:pt x="7058" y="7991"/>
                    <a:pt x="7029" y="7962"/>
                  </a:cubicBezTo>
                  <a:cubicBezTo>
                    <a:pt x="6903" y="7832"/>
                    <a:pt x="6616" y="7435"/>
                    <a:pt x="6582" y="7342"/>
                  </a:cubicBezTo>
                  <a:cubicBezTo>
                    <a:pt x="6568" y="7305"/>
                    <a:pt x="6547" y="7274"/>
                    <a:pt x="6534" y="7274"/>
                  </a:cubicBezTo>
                  <a:cubicBezTo>
                    <a:pt x="6498" y="7274"/>
                    <a:pt x="6432" y="7178"/>
                    <a:pt x="6432" y="7126"/>
                  </a:cubicBezTo>
                  <a:cubicBezTo>
                    <a:pt x="6432" y="7100"/>
                    <a:pt x="6405" y="7040"/>
                    <a:pt x="6373" y="6993"/>
                  </a:cubicBezTo>
                  <a:cubicBezTo>
                    <a:pt x="6271" y="6845"/>
                    <a:pt x="6228" y="6769"/>
                    <a:pt x="6147" y="6594"/>
                  </a:cubicBezTo>
                  <a:cubicBezTo>
                    <a:pt x="6104" y="6501"/>
                    <a:pt x="6042" y="6379"/>
                    <a:pt x="6007" y="6325"/>
                  </a:cubicBezTo>
                  <a:cubicBezTo>
                    <a:pt x="5972" y="6271"/>
                    <a:pt x="5942" y="6216"/>
                    <a:pt x="5941" y="6202"/>
                  </a:cubicBezTo>
                  <a:cubicBezTo>
                    <a:pt x="5941" y="6188"/>
                    <a:pt x="5920" y="6145"/>
                    <a:pt x="5893" y="6109"/>
                  </a:cubicBezTo>
                  <a:cubicBezTo>
                    <a:pt x="5867" y="6073"/>
                    <a:pt x="5831" y="6005"/>
                    <a:pt x="5814" y="5956"/>
                  </a:cubicBezTo>
                  <a:cubicBezTo>
                    <a:pt x="5796" y="5907"/>
                    <a:pt x="5771" y="5856"/>
                    <a:pt x="5756" y="5842"/>
                  </a:cubicBezTo>
                  <a:cubicBezTo>
                    <a:pt x="5741" y="5828"/>
                    <a:pt x="5729" y="5799"/>
                    <a:pt x="5729" y="5777"/>
                  </a:cubicBezTo>
                  <a:cubicBezTo>
                    <a:pt x="5729" y="5755"/>
                    <a:pt x="5709" y="5713"/>
                    <a:pt x="5686" y="5682"/>
                  </a:cubicBezTo>
                  <a:cubicBezTo>
                    <a:pt x="5662" y="5651"/>
                    <a:pt x="5644" y="5612"/>
                    <a:pt x="5644" y="5596"/>
                  </a:cubicBezTo>
                  <a:cubicBezTo>
                    <a:pt x="5644" y="5580"/>
                    <a:pt x="5610" y="5510"/>
                    <a:pt x="5569" y="5440"/>
                  </a:cubicBezTo>
                  <a:cubicBezTo>
                    <a:pt x="5528" y="5371"/>
                    <a:pt x="5494" y="5297"/>
                    <a:pt x="5494" y="5275"/>
                  </a:cubicBezTo>
                  <a:cubicBezTo>
                    <a:pt x="5494" y="5254"/>
                    <a:pt x="5487" y="5232"/>
                    <a:pt x="5478" y="5227"/>
                  </a:cubicBezTo>
                  <a:cubicBezTo>
                    <a:pt x="5469" y="5221"/>
                    <a:pt x="5433" y="5160"/>
                    <a:pt x="5398" y="5092"/>
                  </a:cubicBezTo>
                  <a:cubicBezTo>
                    <a:pt x="5335" y="4969"/>
                    <a:pt x="5311" y="4928"/>
                    <a:pt x="5208" y="4753"/>
                  </a:cubicBezTo>
                  <a:cubicBezTo>
                    <a:pt x="5178" y="4702"/>
                    <a:pt x="5154" y="4644"/>
                    <a:pt x="5154" y="4625"/>
                  </a:cubicBezTo>
                  <a:cubicBezTo>
                    <a:pt x="5154" y="4607"/>
                    <a:pt x="5125" y="4563"/>
                    <a:pt x="5090" y="4526"/>
                  </a:cubicBezTo>
                  <a:cubicBezTo>
                    <a:pt x="5055" y="4488"/>
                    <a:pt x="5022" y="4424"/>
                    <a:pt x="5015" y="4384"/>
                  </a:cubicBezTo>
                  <a:cubicBezTo>
                    <a:pt x="5008" y="4344"/>
                    <a:pt x="4981" y="4293"/>
                    <a:pt x="4956" y="4273"/>
                  </a:cubicBezTo>
                  <a:cubicBezTo>
                    <a:pt x="4930" y="4252"/>
                    <a:pt x="4872" y="4161"/>
                    <a:pt x="4828" y="4068"/>
                  </a:cubicBezTo>
                  <a:cubicBezTo>
                    <a:pt x="4783" y="3976"/>
                    <a:pt x="4738" y="3901"/>
                    <a:pt x="4727" y="3901"/>
                  </a:cubicBezTo>
                  <a:cubicBezTo>
                    <a:pt x="4716" y="3901"/>
                    <a:pt x="4706" y="3882"/>
                    <a:pt x="4706" y="3859"/>
                  </a:cubicBezTo>
                  <a:cubicBezTo>
                    <a:pt x="4706" y="3837"/>
                    <a:pt x="4681" y="3784"/>
                    <a:pt x="4649" y="3741"/>
                  </a:cubicBezTo>
                  <a:cubicBezTo>
                    <a:pt x="4593" y="3667"/>
                    <a:pt x="4469" y="3435"/>
                    <a:pt x="4416" y="3302"/>
                  </a:cubicBezTo>
                  <a:cubicBezTo>
                    <a:pt x="4402" y="3268"/>
                    <a:pt x="4372" y="3217"/>
                    <a:pt x="4350" y="3191"/>
                  </a:cubicBezTo>
                  <a:cubicBezTo>
                    <a:pt x="4328" y="3164"/>
                    <a:pt x="4285" y="3095"/>
                    <a:pt x="4254" y="3035"/>
                  </a:cubicBezTo>
                  <a:cubicBezTo>
                    <a:pt x="4224" y="2976"/>
                    <a:pt x="4182" y="2897"/>
                    <a:pt x="4160" y="2863"/>
                  </a:cubicBezTo>
                  <a:cubicBezTo>
                    <a:pt x="4138" y="2829"/>
                    <a:pt x="4093" y="2746"/>
                    <a:pt x="4058" y="2678"/>
                  </a:cubicBezTo>
                  <a:cubicBezTo>
                    <a:pt x="4023" y="2610"/>
                    <a:pt x="3978" y="2535"/>
                    <a:pt x="3957" y="2513"/>
                  </a:cubicBezTo>
                  <a:cubicBezTo>
                    <a:pt x="3936" y="2491"/>
                    <a:pt x="3919" y="2455"/>
                    <a:pt x="3919" y="2434"/>
                  </a:cubicBezTo>
                  <a:cubicBezTo>
                    <a:pt x="3919" y="2412"/>
                    <a:pt x="3885" y="2339"/>
                    <a:pt x="3844" y="2269"/>
                  </a:cubicBezTo>
                  <a:cubicBezTo>
                    <a:pt x="3803" y="2200"/>
                    <a:pt x="3769" y="2132"/>
                    <a:pt x="3769" y="2118"/>
                  </a:cubicBezTo>
                  <a:cubicBezTo>
                    <a:pt x="3769" y="2105"/>
                    <a:pt x="3742" y="2052"/>
                    <a:pt x="3708" y="2000"/>
                  </a:cubicBezTo>
                  <a:cubicBezTo>
                    <a:pt x="3538" y="1739"/>
                    <a:pt x="3515" y="1697"/>
                    <a:pt x="3515" y="1672"/>
                  </a:cubicBezTo>
                  <a:cubicBezTo>
                    <a:pt x="3515" y="1658"/>
                    <a:pt x="3506" y="1641"/>
                    <a:pt x="3497" y="1635"/>
                  </a:cubicBezTo>
                  <a:cubicBezTo>
                    <a:pt x="3488" y="1630"/>
                    <a:pt x="3433" y="1542"/>
                    <a:pt x="3374" y="1440"/>
                  </a:cubicBezTo>
                  <a:cubicBezTo>
                    <a:pt x="3199" y="1135"/>
                    <a:pt x="3056" y="930"/>
                    <a:pt x="3018" y="930"/>
                  </a:cubicBezTo>
                  <a:cubicBezTo>
                    <a:pt x="2998" y="930"/>
                    <a:pt x="2981" y="915"/>
                    <a:pt x="2981" y="897"/>
                  </a:cubicBezTo>
                  <a:cubicBezTo>
                    <a:pt x="2981" y="850"/>
                    <a:pt x="2921" y="768"/>
                    <a:pt x="2801" y="651"/>
                  </a:cubicBezTo>
                  <a:cubicBezTo>
                    <a:pt x="2742" y="594"/>
                    <a:pt x="2690" y="539"/>
                    <a:pt x="2684" y="528"/>
                  </a:cubicBezTo>
                  <a:cubicBezTo>
                    <a:pt x="2678" y="517"/>
                    <a:pt x="2644" y="487"/>
                    <a:pt x="2609" y="461"/>
                  </a:cubicBezTo>
                  <a:cubicBezTo>
                    <a:pt x="2438" y="334"/>
                    <a:pt x="2353" y="261"/>
                    <a:pt x="2347" y="240"/>
                  </a:cubicBezTo>
                  <a:cubicBezTo>
                    <a:pt x="2343" y="227"/>
                    <a:pt x="2322" y="217"/>
                    <a:pt x="2302" y="217"/>
                  </a:cubicBezTo>
                  <a:cubicBezTo>
                    <a:pt x="2282" y="217"/>
                    <a:pt x="2204" y="183"/>
                    <a:pt x="2130" y="140"/>
                  </a:cubicBezTo>
                  <a:cubicBezTo>
                    <a:pt x="2055" y="98"/>
                    <a:pt x="1966" y="60"/>
                    <a:pt x="1932" y="57"/>
                  </a:cubicBezTo>
                  <a:cubicBezTo>
                    <a:pt x="1898" y="53"/>
                    <a:pt x="1867" y="40"/>
                    <a:pt x="1861" y="27"/>
                  </a:cubicBezTo>
                  <a:cubicBezTo>
                    <a:pt x="1855" y="12"/>
                    <a:pt x="1744" y="2"/>
                    <a:pt x="1633" y="1"/>
                  </a:cubicBezTo>
                  <a:close/>
                  <a:moveTo>
                    <a:pt x="16889" y="1"/>
                  </a:moveTo>
                  <a:cubicBezTo>
                    <a:pt x="16825" y="-2"/>
                    <a:pt x="16765" y="5"/>
                    <a:pt x="16753" y="22"/>
                  </a:cubicBezTo>
                  <a:cubicBezTo>
                    <a:pt x="16745" y="34"/>
                    <a:pt x="16720" y="49"/>
                    <a:pt x="16696" y="54"/>
                  </a:cubicBezTo>
                  <a:cubicBezTo>
                    <a:pt x="16672" y="60"/>
                    <a:pt x="16632" y="79"/>
                    <a:pt x="16606" y="98"/>
                  </a:cubicBezTo>
                  <a:cubicBezTo>
                    <a:pt x="16540" y="149"/>
                    <a:pt x="16271" y="529"/>
                    <a:pt x="16271" y="572"/>
                  </a:cubicBezTo>
                  <a:cubicBezTo>
                    <a:pt x="16271" y="592"/>
                    <a:pt x="16252" y="639"/>
                    <a:pt x="16229" y="674"/>
                  </a:cubicBezTo>
                  <a:cubicBezTo>
                    <a:pt x="16185" y="743"/>
                    <a:pt x="16032" y="1147"/>
                    <a:pt x="15950" y="1410"/>
                  </a:cubicBezTo>
                  <a:cubicBezTo>
                    <a:pt x="15934" y="1461"/>
                    <a:pt x="15914" y="1508"/>
                    <a:pt x="15908" y="1517"/>
                  </a:cubicBezTo>
                  <a:cubicBezTo>
                    <a:pt x="15873" y="1566"/>
                    <a:pt x="15823" y="1711"/>
                    <a:pt x="15823" y="1765"/>
                  </a:cubicBezTo>
                  <a:cubicBezTo>
                    <a:pt x="15823" y="1800"/>
                    <a:pt x="15816" y="1852"/>
                    <a:pt x="15806" y="1881"/>
                  </a:cubicBezTo>
                  <a:cubicBezTo>
                    <a:pt x="15795" y="1911"/>
                    <a:pt x="15773" y="1977"/>
                    <a:pt x="15758" y="2028"/>
                  </a:cubicBezTo>
                  <a:cubicBezTo>
                    <a:pt x="15742" y="2079"/>
                    <a:pt x="15719" y="2141"/>
                    <a:pt x="15705" y="2167"/>
                  </a:cubicBezTo>
                  <a:cubicBezTo>
                    <a:pt x="15692" y="2193"/>
                    <a:pt x="15669" y="2284"/>
                    <a:pt x="15654" y="2369"/>
                  </a:cubicBezTo>
                  <a:cubicBezTo>
                    <a:pt x="15639" y="2454"/>
                    <a:pt x="15618" y="2536"/>
                    <a:pt x="15608" y="2552"/>
                  </a:cubicBezTo>
                  <a:cubicBezTo>
                    <a:pt x="15598" y="2569"/>
                    <a:pt x="15590" y="2613"/>
                    <a:pt x="15590" y="2650"/>
                  </a:cubicBezTo>
                  <a:cubicBezTo>
                    <a:pt x="15590" y="2687"/>
                    <a:pt x="15577" y="2725"/>
                    <a:pt x="15561" y="2733"/>
                  </a:cubicBezTo>
                  <a:cubicBezTo>
                    <a:pt x="15546" y="2742"/>
                    <a:pt x="15520" y="2818"/>
                    <a:pt x="15504" y="2901"/>
                  </a:cubicBezTo>
                  <a:cubicBezTo>
                    <a:pt x="15488" y="2983"/>
                    <a:pt x="15444" y="3136"/>
                    <a:pt x="15405" y="3244"/>
                  </a:cubicBezTo>
                  <a:cubicBezTo>
                    <a:pt x="15366" y="3352"/>
                    <a:pt x="15335" y="3473"/>
                    <a:pt x="15335" y="3513"/>
                  </a:cubicBezTo>
                  <a:cubicBezTo>
                    <a:pt x="15335" y="3554"/>
                    <a:pt x="15326" y="3596"/>
                    <a:pt x="15314" y="3606"/>
                  </a:cubicBezTo>
                  <a:cubicBezTo>
                    <a:pt x="15302" y="3617"/>
                    <a:pt x="15291" y="3652"/>
                    <a:pt x="15291" y="3685"/>
                  </a:cubicBezTo>
                  <a:cubicBezTo>
                    <a:pt x="15291" y="3719"/>
                    <a:pt x="15283" y="3772"/>
                    <a:pt x="15272" y="3801"/>
                  </a:cubicBezTo>
                  <a:cubicBezTo>
                    <a:pt x="15218" y="3948"/>
                    <a:pt x="15186" y="4072"/>
                    <a:pt x="15186" y="4136"/>
                  </a:cubicBezTo>
                  <a:cubicBezTo>
                    <a:pt x="15186" y="4175"/>
                    <a:pt x="15175" y="4216"/>
                    <a:pt x="15164" y="4226"/>
                  </a:cubicBezTo>
                  <a:cubicBezTo>
                    <a:pt x="15152" y="4237"/>
                    <a:pt x="15143" y="4270"/>
                    <a:pt x="15143" y="4300"/>
                  </a:cubicBezTo>
                  <a:cubicBezTo>
                    <a:pt x="15143" y="4365"/>
                    <a:pt x="15086" y="4541"/>
                    <a:pt x="15057" y="4567"/>
                  </a:cubicBezTo>
                  <a:cubicBezTo>
                    <a:pt x="15046" y="4577"/>
                    <a:pt x="15036" y="4619"/>
                    <a:pt x="15036" y="4660"/>
                  </a:cubicBezTo>
                  <a:cubicBezTo>
                    <a:pt x="15036" y="4702"/>
                    <a:pt x="15027" y="4761"/>
                    <a:pt x="15017" y="4790"/>
                  </a:cubicBezTo>
                  <a:cubicBezTo>
                    <a:pt x="15006" y="4820"/>
                    <a:pt x="14986" y="4885"/>
                    <a:pt x="14972" y="4937"/>
                  </a:cubicBezTo>
                  <a:cubicBezTo>
                    <a:pt x="14958" y="4988"/>
                    <a:pt x="14934" y="5069"/>
                    <a:pt x="14918" y="5118"/>
                  </a:cubicBezTo>
                  <a:cubicBezTo>
                    <a:pt x="14901" y="5166"/>
                    <a:pt x="14887" y="5229"/>
                    <a:pt x="14887" y="5257"/>
                  </a:cubicBezTo>
                  <a:cubicBezTo>
                    <a:pt x="14887" y="5285"/>
                    <a:pt x="14868" y="5354"/>
                    <a:pt x="14844" y="5410"/>
                  </a:cubicBezTo>
                  <a:cubicBezTo>
                    <a:pt x="14821" y="5466"/>
                    <a:pt x="14801" y="5528"/>
                    <a:pt x="14801" y="5547"/>
                  </a:cubicBezTo>
                  <a:cubicBezTo>
                    <a:pt x="14801" y="5567"/>
                    <a:pt x="14788" y="5604"/>
                    <a:pt x="14772" y="5631"/>
                  </a:cubicBezTo>
                  <a:cubicBezTo>
                    <a:pt x="14756" y="5658"/>
                    <a:pt x="14733" y="5747"/>
                    <a:pt x="14718" y="5828"/>
                  </a:cubicBezTo>
                  <a:cubicBezTo>
                    <a:pt x="14703" y="5909"/>
                    <a:pt x="14682" y="5984"/>
                    <a:pt x="14672" y="5993"/>
                  </a:cubicBezTo>
                  <a:cubicBezTo>
                    <a:pt x="14661" y="6002"/>
                    <a:pt x="14652" y="6036"/>
                    <a:pt x="14652" y="6069"/>
                  </a:cubicBezTo>
                  <a:cubicBezTo>
                    <a:pt x="14652" y="6103"/>
                    <a:pt x="14645" y="6130"/>
                    <a:pt x="14635" y="6130"/>
                  </a:cubicBezTo>
                  <a:cubicBezTo>
                    <a:pt x="14625" y="6130"/>
                    <a:pt x="14600" y="6195"/>
                    <a:pt x="14579" y="6276"/>
                  </a:cubicBezTo>
                  <a:cubicBezTo>
                    <a:pt x="14558" y="6357"/>
                    <a:pt x="14532" y="6436"/>
                    <a:pt x="14521" y="6453"/>
                  </a:cubicBezTo>
                  <a:cubicBezTo>
                    <a:pt x="14511" y="6469"/>
                    <a:pt x="14504" y="6507"/>
                    <a:pt x="14504" y="6536"/>
                  </a:cubicBezTo>
                  <a:cubicBezTo>
                    <a:pt x="14504" y="6565"/>
                    <a:pt x="14497" y="6593"/>
                    <a:pt x="14488" y="6599"/>
                  </a:cubicBezTo>
                  <a:cubicBezTo>
                    <a:pt x="14479" y="6604"/>
                    <a:pt x="14442" y="6699"/>
                    <a:pt x="14405" y="6810"/>
                  </a:cubicBezTo>
                  <a:cubicBezTo>
                    <a:pt x="14368" y="6921"/>
                    <a:pt x="14318" y="7038"/>
                    <a:pt x="14293" y="7070"/>
                  </a:cubicBezTo>
                  <a:cubicBezTo>
                    <a:pt x="14268" y="7102"/>
                    <a:pt x="14248" y="7148"/>
                    <a:pt x="14248" y="7170"/>
                  </a:cubicBezTo>
                  <a:cubicBezTo>
                    <a:pt x="14248" y="7192"/>
                    <a:pt x="14224" y="7249"/>
                    <a:pt x="14194" y="7295"/>
                  </a:cubicBezTo>
                  <a:cubicBezTo>
                    <a:pt x="14164" y="7342"/>
                    <a:pt x="14114" y="7430"/>
                    <a:pt x="14082" y="7490"/>
                  </a:cubicBezTo>
                  <a:cubicBezTo>
                    <a:pt x="13968" y="7708"/>
                    <a:pt x="13666" y="8125"/>
                    <a:pt x="13561" y="8208"/>
                  </a:cubicBezTo>
                  <a:cubicBezTo>
                    <a:pt x="13532" y="8231"/>
                    <a:pt x="13466" y="8283"/>
                    <a:pt x="13414" y="8324"/>
                  </a:cubicBezTo>
                  <a:cubicBezTo>
                    <a:pt x="13363" y="8364"/>
                    <a:pt x="13316" y="8407"/>
                    <a:pt x="13311" y="8419"/>
                  </a:cubicBezTo>
                  <a:cubicBezTo>
                    <a:pt x="13278" y="8482"/>
                    <a:pt x="12988" y="8637"/>
                    <a:pt x="12903" y="8637"/>
                  </a:cubicBezTo>
                  <a:cubicBezTo>
                    <a:pt x="12870" y="8637"/>
                    <a:pt x="12842" y="8650"/>
                    <a:pt x="12842" y="8665"/>
                  </a:cubicBezTo>
                  <a:cubicBezTo>
                    <a:pt x="12842" y="8680"/>
                    <a:pt x="12797" y="8700"/>
                    <a:pt x="12742" y="8709"/>
                  </a:cubicBezTo>
                  <a:cubicBezTo>
                    <a:pt x="12546" y="8741"/>
                    <a:pt x="12415" y="8780"/>
                    <a:pt x="12390" y="8816"/>
                  </a:cubicBezTo>
                  <a:cubicBezTo>
                    <a:pt x="12377" y="8836"/>
                    <a:pt x="12352" y="8853"/>
                    <a:pt x="12336" y="8853"/>
                  </a:cubicBezTo>
                  <a:cubicBezTo>
                    <a:pt x="12295" y="8853"/>
                    <a:pt x="12247" y="8930"/>
                    <a:pt x="12247" y="8997"/>
                  </a:cubicBezTo>
                  <a:cubicBezTo>
                    <a:pt x="12247" y="9142"/>
                    <a:pt x="12267" y="9145"/>
                    <a:pt x="13513" y="9162"/>
                  </a:cubicBezTo>
                  <a:cubicBezTo>
                    <a:pt x="15945" y="9194"/>
                    <a:pt x="20959" y="9158"/>
                    <a:pt x="21178" y="9106"/>
                  </a:cubicBezTo>
                  <a:cubicBezTo>
                    <a:pt x="21322" y="9072"/>
                    <a:pt x="21426" y="8986"/>
                    <a:pt x="21426" y="8899"/>
                  </a:cubicBezTo>
                  <a:cubicBezTo>
                    <a:pt x="21426" y="8838"/>
                    <a:pt x="21193" y="8703"/>
                    <a:pt x="21068" y="8690"/>
                  </a:cubicBezTo>
                  <a:cubicBezTo>
                    <a:pt x="21042" y="8688"/>
                    <a:pt x="21020" y="8672"/>
                    <a:pt x="21020" y="8656"/>
                  </a:cubicBezTo>
                  <a:cubicBezTo>
                    <a:pt x="21020" y="8639"/>
                    <a:pt x="21014" y="8634"/>
                    <a:pt x="21007" y="8644"/>
                  </a:cubicBezTo>
                  <a:cubicBezTo>
                    <a:pt x="20991" y="8668"/>
                    <a:pt x="20703" y="8516"/>
                    <a:pt x="20657" y="8461"/>
                  </a:cubicBezTo>
                  <a:cubicBezTo>
                    <a:pt x="20639" y="8438"/>
                    <a:pt x="20617" y="8428"/>
                    <a:pt x="20609" y="8440"/>
                  </a:cubicBezTo>
                  <a:cubicBezTo>
                    <a:pt x="20602" y="8451"/>
                    <a:pt x="20595" y="8446"/>
                    <a:pt x="20595" y="8426"/>
                  </a:cubicBezTo>
                  <a:cubicBezTo>
                    <a:pt x="20595" y="8406"/>
                    <a:pt x="20583" y="8389"/>
                    <a:pt x="20568" y="8389"/>
                  </a:cubicBezTo>
                  <a:cubicBezTo>
                    <a:pt x="20487" y="8389"/>
                    <a:pt x="20237" y="8148"/>
                    <a:pt x="20071" y="7908"/>
                  </a:cubicBezTo>
                  <a:cubicBezTo>
                    <a:pt x="19995" y="7798"/>
                    <a:pt x="19926" y="7708"/>
                    <a:pt x="19919" y="7708"/>
                  </a:cubicBezTo>
                  <a:cubicBezTo>
                    <a:pt x="19899" y="7708"/>
                    <a:pt x="19722" y="7418"/>
                    <a:pt x="19721" y="7383"/>
                  </a:cubicBezTo>
                  <a:cubicBezTo>
                    <a:pt x="19721" y="7366"/>
                    <a:pt x="19691" y="7311"/>
                    <a:pt x="19656" y="7260"/>
                  </a:cubicBezTo>
                  <a:cubicBezTo>
                    <a:pt x="19621" y="7210"/>
                    <a:pt x="19587" y="7138"/>
                    <a:pt x="19581" y="7100"/>
                  </a:cubicBezTo>
                  <a:cubicBezTo>
                    <a:pt x="19574" y="7062"/>
                    <a:pt x="19556" y="7024"/>
                    <a:pt x="19539" y="7014"/>
                  </a:cubicBezTo>
                  <a:cubicBezTo>
                    <a:pt x="19523" y="7005"/>
                    <a:pt x="19509" y="6971"/>
                    <a:pt x="19509" y="6938"/>
                  </a:cubicBezTo>
                  <a:cubicBezTo>
                    <a:pt x="19509" y="6905"/>
                    <a:pt x="19500" y="6871"/>
                    <a:pt x="19490" y="6866"/>
                  </a:cubicBezTo>
                  <a:cubicBezTo>
                    <a:pt x="19466" y="6853"/>
                    <a:pt x="19363" y="6609"/>
                    <a:pt x="19271" y="6346"/>
                  </a:cubicBezTo>
                  <a:cubicBezTo>
                    <a:pt x="19232" y="6235"/>
                    <a:pt x="19192" y="6140"/>
                    <a:pt x="19183" y="6134"/>
                  </a:cubicBezTo>
                  <a:cubicBezTo>
                    <a:pt x="19174" y="6129"/>
                    <a:pt x="19169" y="6099"/>
                    <a:pt x="19169" y="6067"/>
                  </a:cubicBezTo>
                  <a:cubicBezTo>
                    <a:pt x="19169" y="6036"/>
                    <a:pt x="19159" y="6000"/>
                    <a:pt x="19148" y="5991"/>
                  </a:cubicBezTo>
                  <a:cubicBezTo>
                    <a:pt x="19137" y="5981"/>
                    <a:pt x="19113" y="5904"/>
                    <a:pt x="19093" y="5819"/>
                  </a:cubicBezTo>
                  <a:cubicBezTo>
                    <a:pt x="19074" y="5734"/>
                    <a:pt x="19048" y="5666"/>
                    <a:pt x="19038" y="5666"/>
                  </a:cubicBezTo>
                  <a:cubicBezTo>
                    <a:pt x="19027" y="5666"/>
                    <a:pt x="19018" y="5623"/>
                    <a:pt x="19018" y="5573"/>
                  </a:cubicBezTo>
                  <a:cubicBezTo>
                    <a:pt x="19018" y="5523"/>
                    <a:pt x="19009" y="5474"/>
                    <a:pt x="18998" y="5464"/>
                  </a:cubicBezTo>
                  <a:cubicBezTo>
                    <a:pt x="18986" y="5453"/>
                    <a:pt x="18962" y="5368"/>
                    <a:pt x="18943" y="5275"/>
                  </a:cubicBezTo>
                  <a:cubicBezTo>
                    <a:pt x="18925" y="5183"/>
                    <a:pt x="18900" y="5108"/>
                    <a:pt x="18889" y="5108"/>
                  </a:cubicBezTo>
                  <a:cubicBezTo>
                    <a:pt x="18878" y="5108"/>
                    <a:pt x="18870" y="5081"/>
                    <a:pt x="18870" y="5048"/>
                  </a:cubicBezTo>
                  <a:cubicBezTo>
                    <a:pt x="18870" y="5015"/>
                    <a:pt x="18861" y="4980"/>
                    <a:pt x="18851" y="4971"/>
                  </a:cubicBezTo>
                  <a:cubicBezTo>
                    <a:pt x="18841" y="4962"/>
                    <a:pt x="18821" y="4888"/>
                    <a:pt x="18806" y="4807"/>
                  </a:cubicBezTo>
                  <a:cubicBezTo>
                    <a:pt x="18791" y="4725"/>
                    <a:pt x="18767" y="4637"/>
                    <a:pt x="18753" y="4612"/>
                  </a:cubicBezTo>
                  <a:cubicBezTo>
                    <a:pt x="18740" y="4586"/>
                    <a:pt x="18718" y="4526"/>
                    <a:pt x="18702" y="4475"/>
                  </a:cubicBezTo>
                  <a:cubicBezTo>
                    <a:pt x="18687" y="4424"/>
                    <a:pt x="18664" y="4356"/>
                    <a:pt x="18654" y="4326"/>
                  </a:cubicBezTo>
                  <a:cubicBezTo>
                    <a:pt x="18644" y="4296"/>
                    <a:pt x="18635" y="4239"/>
                    <a:pt x="18635" y="4198"/>
                  </a:cubicBezTo>
                  <a:cubicBezTo>
                    <a:pt x="18635" y="4158"/>
                    <a:pt x="18621" y="4108"/>
                    <a:pt x="18603" y="4087"/>
                  </a:cubicBezTo>
                  <a:cubicBezTo>
                    <a:pt x="18585" y="4066"/>
                    <a:pt x="18571" y="4022"/>
                    <a:pt x="18571" y="3989"/>
                  </a:cubicBezTo>
                  <a:cubicBezTo>
                    <a:pt x="18571" y="3957"/>
                    <a:pt x="18563" y="3907"/>
                    <a:pt x="18552" y="3878"/>
                  </a:cubicBezTo>
                  <a:cubicBezTo>
                    <a:pt x="18521" y="3795"/>
                    <a:pt x="18422" y="3414"/>
                    <a:pt x="18422" y="3376"/>
                  </a:cubicBezTo>
                  <a:cubicBezTo>
                    <a:pt x="18422" y="3358"/>
                    <a:pt x="18412" y="3344"/>
                    <a:pt x="18400" y="3344"/>
                  </a:cubicBezTo>
                  <a:cubicBezTo>
                    <a:pt x="18388" y="3344"/>
                    <a:pt x="18379" y="3317"/>
                    <a:pt x="18379" y="3284"/>
                  </a:cubicBezTo>
                  <a:cubicBezTo>
                    <a:pt x="18379" y="3223"/>
                    <a:pt x="18347" y="3095"/>
                    <a:pt x="18271" y="2863"/>
                  </a:cubicBezTo>
                  <a:cubicBezTo>
                    <a:pt x="18248" y="2795"/>
                    <a:pt x="18231" y="2718"/>
                    <a:pt x="18231" y="2692"/>
                  </a:cubicBezTo>
                  <a:cubicBezTo>
                    <a:pt x="18231" y="2665"/>
                    <a:pt x="18222" y="2631"/>
                    <a:pt x="18212" y="2615"/>
                  </a:cubicBezTo>
                  <a:cubicBezTo>
                    <a:pt x="18201" y="2599"/>
                    <a:pt x="18176" y="2519"/>
                    <a:pt x="18156" y="2439"/>
                  </a:cubicBezTo>
                  <a:cubicBezTo>
                    <a:pt x="18135" y="2358"/>
                    <a:pt x="18110" y="2292"/>
                    <a:pt x="18100" y="2292"/>
                  </a:cubicBezTo>
                  <a:cubicBezTo>
                    <a:pt x="18090" y="2292"/>
                    <a:pt x="18082" y="2271"/>
                    <a:pt x="18082" y="2246"/>
                  </a:cubicBezTo>
                  <a:cubicBezTo>
                    <a:pt x="18082" y="2221"/>
                    <a:pt x="18064" y="2155"/>
                    <a:pt x="18042" y="2100"/>
                  </a:cubicBezTo>
                  <a:cubicBezTo>
                    <a:pt x="18021" y="2044"/>
                    <a:pt x="17998" y="1958"/>
                    <a:pt x="17990" y="1912"/>
                  </a:cubicBezTo>
                  <a:cubicBezTo>
                    <a:pt x="17982" y="1865"/>
                    <a:pt x="17964" y="1828"/>
                    <a:pt x="17953" y="1828"/>
                  </a:cubicBezTo>
                  <a:cubicBezTo>
                    <a:pt x="17941" y="1828"/>
                    <a:pt x="17932" y="1797"/>
                    <a:pt x="17932" y="1758"/>
                  </a:cubicBezTo>
                  <a:cubicBezTo>
                    <a:pt x="17932" y="1720"/>
                    <a:pt x="17913" y="1652"/>
                    <a:pt x="17891" y="1610"/>
                  </a:cubicBezTo>
                  <a:cubicBezTo>
                    <a:pt x="17868" y="1567"/>
                    <a:pt x="17848" y="1502"/>
                    <a:pt x="17847" y="1464"/>
                  </a:cubicBezTo>
                  <a:cubicBezTo>
                    <a:pt x="17847" y="1425"/>
                    <a:pt x="17833" y="1383"/>
                    <a:pt x="17815" y="1373"/>
                  </a:cubicBezTo>
                  <a:cubicBezTo>
                    <a:pt x="17798" y="1363"/>
                    <a:pt x="17784" y="1334"/>
                    <a:pt x="17783" y="1306"/>
                  </a:cubicBezTo>
                  <a:cubicBezTo>
                    <a:pt x="17783" y="1278"/>
                    <a:pt x="17763" y="1221"/>
                    <a:pt x="17740" y="1178"/>
                  </a:cubicBezTo>
                  <a:cubicBezTo>
                    <a:pt x="17717" y="1135"/>
                    <a:pt x="17699" y="1081"/>
                    <a:pt x="17699" y="1057"/>
                  </a:cubicBezTo>
                  <a:cubicBezTo>
                    <a:pt x="17698" y="1001"/>
                    <a:pt x="17526" y="628"/>
                    <a:pt x="17432" y="479"/>
                  </a:cubicBezTo>
                  <a:cubicBezTo>
                    <a:pt x="17391" y="414"/>
                    <a:pt x="17357" y="351"/>
                    <a:pt x="17357" y="340"/>
                  </a:cubicBezTo>
                  <a:cubicBezTo>
                    <a:pt x="17357" y="320"/>
                    <a:pt x="17138" y="106"/>
                    <a:pt x="17045" y="36"/>
                  </a:cubicBezTo>
                  <a:cubicBezTo>
                    <a:pt x="17020" y="17"/>
                    <a:pt x="16952" y="4"/>
                    <a:pt x="16889" y="1"/>
                  </a:cubicBezTo>
                  <a:close/>
                  <a:moveTo>
                    <a:pt x="2770" y="12382"/>
                  </a:moveTo>
                  <a:cubicBezTo>
                    <a:pt x="2679" y="12382"/>
                    <a:pt x="2543" y="12487"/>
                    <a:pt x="2456" y="12625"/>
                  </a:cubicBezTo>
                  <a:cubicBezTo>
                    <a:pt x="2406" y="12704"/>
                    <a:pt x="2365" y="12779"/>
                    <a:pt x="2365" y="12793"/>
                  </a:cubicBezTo>
                  <a:cubicBezTo>
                    <a:pt x="2364" y="12806"/>
                    <a:pt x="2342" y="12868"/>
                    <a:pt x="2315" y="12932"/>
                  </a:cubicBezTo>
                  <a:cubicBezTo>
                    <a:pt x="2288" y="12995"/>
                    <a:pt x="2238" y="13145"/>
                    <a:pt x="2205" y="13264"/>
                  </a:cubicBezTo>
                  <a:cubicBezTo>
                    <a:pt x="2171" y="13383"/>
                    <a:pt x="2136" y="13494"/>
                    <a:pt x="2127" y="13510"/>
                  </a:cubicBezTo>
                  <a:cubicBezTo>
                    <a:pt x="2117" y="13526"/>
                    <a:pt x="2109" y="13563"/>
                    <a:pt x="2109" y="13591"/>
                  </a:cubicBezTo>
                  <a:cubicBezTo>
                    <a:pt x="2109" y="13620"/>
                    <a:pt x="2095" y="13661"/>
                    <a:pt x="2077" y="13682"/>
                  </a:cubicBezTo>
                  <a:cubicBezTo>
                    <a:pt x="2059" y="13703"/>
                    <a:pt x="2045" y="13754"/>
                    <a:pt x="2045" y="13796"/>
                  </a:cubicBezTo>
                  <a:cubicBezTo>
                    <a:pt x="2045" y="13837"/>
                    <a:pt x="2025" y="13927"/>
                    <a:pt x="2002" y="13997"/>
                  </a:cubicBezTo>
                  <a:cubicBezTo>
                    <a:pt x="1979" y="14068"/>
                    <a:pt x="1959" y="14171"/>
                    <a:pt x="1959" y="14225"/>
                  </a:cubicBezTo>
                  <a:cubicBezTo>
                    <a:pt x="1959" y="14279"/>
                    <a:pt x="1946" y="14340"/>
                    <a:pt x="1930" y="14360"/>
                  </a:cubicBezTo>
                  <a:cubicBezTo>
                    <a:pt x="1914" y="14379"/>
                    <a:pt x="1893" y="14468"/>
                    <a:pt x="1885" y="14559"/>
                  </a:cubicBezTo>
                  <a:cubicBezTo>
                    <a:pt x="1877" y="14650"/>
                    <a:pt x="1859" y="14753"/>
                    <a:pt x="1842" y="14784"/>
                  </a:cubicBezTo>
                  <a:cubicBezTo>
                    <a:pt x="1826" y="14816"/>
                    <a:pt x="1812" y="14888"/>
                    <a:pt x="1812" y="14945"/>
                  </a:cubicBezTo>
                  <a:cubicBezTo>
                    <a:pt x="1811" y="15001"/>
                    <a:pt x="1796" y="15068"/>
                    <a:pt x="1778" y="15093"/>
                  </a:cubicBezTo>
                  <a:cubicBezTo>
                    <a:pt x="1760" y="15120"/>
                    <a:pt x="1746" y="15198"/>
                    <a:pt x="1746" y="15277"/>
                  </a:cubicBezTo>
                  <a:cubicBezTo>
                    <a:pt x="1746" y="15351"/>
                    <a:pt x="1736" y="15421"/>
                    <a:pt x="1724" y="15432"/>
                  </a:cubicBezTo>
                  <a:cubicBezTo>
                    <a:pt x="1711" y="15443"/>
                    <a:pt x="1705" y="15470"/>
                    <a:pt x="1711" y="15493"/>
                  </a:cubicBezTo>
                  <a:cubicBezTo>
                    <a:pt x="1717" y="15515"/>
                    <a:pt x="1708" y="15559"/>
                    <a:pt x="1692" y="15590"/>
                  </a:cubicBezTo>
                  <a:cubicBezTo>
                    <a:pt x="1676" y="15621"/>
                    <a:pt x="1662" y="15697"/>
                    <a:pt x="1662" y="15760"/>
                  </a:cubicBezTo>
                  <a:cubicBezTo>
                    <a:pt x="1661" y="15822"/>
                    <a:pt x="1651" y="15879"/>
                    <a:pt x="1639" y="15885"/>
                  </a:cubicBezTo>
                  <a:cubicBezTo>
                    <a:pt x="1627" y="15891"/>
                    <a:pt x="1604" y="15992"/>
                    <a:pt x="1587" y="16110"/>
                  </a:cubicBezTo>
                  <a:cubicBezTo>
                    <a:pt x="1570" y="16228"/>
                    <a:pt x="1546" y="16337"/>
                    <a:pt x="1534" y="16354"/>
                  </a:cubicBezTo>
                  <a:cubicBezTo>
                    <a:pt x="1522" y="16371"/>
                    <a:pt x="1512" y="16423"/>
                    <a:pt x="1512" y="16468"/>
                  </a:cubicBezTo>
                  <a:cubicBezTo>
                    <a:pt x="1512" y="16512"/>
                    <a:pt x="1504" y="16561"/>
                    <a:pt x="1494" y="16577"/>
                  </a:cubicBezTo>
                  <a:cubicBezTo>
                    <a:pt x="1484" y="16593"/>
                    <a:pt x="1460" y="16695"/>
                    <a:pt x="1438" y="16802"/>
                  </a:cubicBezTo>
                  <a:cubicBezTo>
                    <a:pt x="1416" y="16909"/>
                    <a:pt x="1390" y="17002"/>
                    <a:pt x="1381" y="17011"/>
                  </a:cubicBezTo>
                  <a:cubicBezTo>
                    <a:pt x="1371" y="17020"/>
                    <a:pt x="1363" y="17062"/>
                    <a:pt x="1363" y="17104"/>
                  </a:cubicBezTo>
                  <a:cubicBezTo>
                    <a:pt x="1363" y="17145"/>
                    <a:pt x="1354" y="17204"/>
                    <a:pt x="1344" y="17234"/>
                  </a:cubicBezTo>
                  <a:cubicBezTo>
                    <a:pt x="1315" y="17317"/>
                    <a:pt x="1278" y="17501"/>
                    <a:pt x="1278" y="17561"/>
                  </a:cubicBezTo>
                  <a:cubicBezTo>
                    <a:pt x="1278" y="17591"/>
                    <a:pt x="1253" y="17677"/>
                    <a:pt x="1224" y="17754"/>
                  </a:cubicBezTo>
                  <a:cubicBezTo>
                    <a:pt x="1195" y="17830"/>
                    <a:pt x="1171" y="17919"/>
                    <a:pt x="1171" y="17951"/>
                  </a:cubicBezTo>
                  <a:cubicBezTo>
                    <a:pt x="1171" y="17983"/>
                    <a:pt x="1163" y="18018"/>
                    <a:pt x="1152" y="18028"/>
                  </a:cubicBezTo>
                  <a:cubicBezTo>
                    <a:pt x="1142" y="18037"/>
                    <a:pt x="1103" y="18132"/>
                    <a:pt x="1066" y="18239"/>
                  </a:cubicBezTo>
                  <a:cubicBezTo>
                    <a:pt x="973" y="18504"/>
                    <a:pt x="959" y="18540"/>
                    <a:pt x="877" y="18689"/>
                  </a:cubicBezTo>
                  <a:cubicBezTo>
                    <a:pt x="838" y="18761"/>
                    <a:pt x="811" y="18819"/>
                    <a:pt x="818" y="18819"/>
                  </a:cubicBezTo>
                  <a:cubicBezTo>
                    <a:pt x="825" y="18819"/>
                    <a:pt x="786" y="18887"/>
                    <a:pt x="730" y="18970"/>
                  </a:cubicBezTo>
                  <a:cubicBezTo>
                    <a:pt x="674" y="19053"/>
                    <a:pt x="607" y="19152"/>
                    <a:pt x="582" y="19193"/>
                  </a:cubicBezTo>
                  <a:cubicBezTo>
                    <a:pt x="556" y="19234"/>
                    <a:pt x="506" y="19309"/>
                    <a:pt x="468" y="19360"/>
                  </a:cubicBezTo>
                  <a:cubicBezTo>
                    <a:pt x="431" y="19411"/>
                    <a:pt x="361" y="19529"/>
                    <a:pt x="313" y="19623"/>
                  </a:cubicBezTo>
                  <a:cubicBezTo>
                    <a:pt x="266" y="19716"/>
                    <a:pt x="214" y="19804"/>
                    <a:pt x="198" y="19818"/>
                  </a:cubicBezTo>
                  <a:cubicBezTo>
                    <a:pt x="183" y="19831"/>
                    <a:pt x="170" y="19859"/>
                    <a:pt x="170" y="19880"/>
                  </a:cubicBezTo>
                  <a:cubicBezTo>
                    <a:pt x="170" y="19901"/>
                    <a:pt x="152" y="19939"/>
                    <a:pt x="128" y="19964"/>
                  </a:cubicBezTo>
                  <a:cubicBezTo>
                    <a:pt x="105" y="19988"/>
                    <a:pt x="85" y="20025"/>
                    <a:pt x="85" y="20043"/>
                  </a:cubicBezTo>
                  <a:cubicBezTo>
                    <a:pt x="85" y="20061"/>
                    <a:pt x="65" y="20129"/>
                    <a:pt x="42" y="20196"/>
                  </a:cubicBezTo>
                  <a:cubicBezTo>
                    <a:pt x="4" y="20303"/>
                    <a:pt x="0" y="20378"/>
                    <a:pt x="0" y="20830"/>
                  </a:cubicBezTo>
                  <a:cubicBezTo>
                    <a:pt x="0" y="21111"/>
                    <a:pt x="8" y="21355"/>
                    <a:pt x="16" y="21373"/>
                  </a:cubicBezTo>
                  <a:cubicBezTo>
                    <a:pt x="25" y="21391"/>
                    <a:pt x="65" y="21443"/>
                    <a:pt x="106" y="21487"/>
                  </a:cubicBezTo>
                  <a:cubicBezTo>
                    <a:pt x="173" y="21558"/>
                    <a:pt x="202" y="21564"/>
                    <a:pt x="404" y="21570"/>
                  </a:cubicBezTo>
                  <a:cubicBezTo>
                    <a:pt x="527" y="21574"/>
                    <a:pt x="631" y="21584"/>
                    <a:pt x="636" y="21591"/>
                  </a:cubicBezTo>
                  <a:cubicBezTo>
                    <a:pt x="641" y="21598"/>
                    <a:pt x="652" y="21596"/>
                    <a:pt x="660" y="21589"/>
                  </a:cubicBezTo>
                  <a:cubicBezTo>
                    <a:pt x="668" y="21582"/>
                    <a:pt x="859" y="21573"/>
                    <a:pt x="1083" y="21570"/>
                  </a:cubicBezTo>
                  <a:cubicBezTo>
                    <a:pt x="1308" y="21568"/>
                    <a:pt x="1491" y="21556"/>
                    <a:pt x="1491" y="21542"/>
                  </a:cubicBezTo>
                  <a:cubicBezTo>
                    <a:pt x="1491" y="21529"/>
                    <a:pt x="1602" y="21517"/>
                    <a:pt x="1737" y="21517"/>
                  </a:cubicBezTo>
                  <a:cubicBezTo>
                    <a:pt x="1871" y="21517"/>
                    <a:pt x="1981" y="21525"/>
                    <a:pt x="1981" y="21538"/>
                  </a:cubicBezTo>
                  <a:cubicBezTo>
                    <a:pt x="1981" y="21550"/>
                    <a:pt x="2312" y="21559"/>
                    <a:pt x="2716" y="21559"/>
                  </a:cubicBezTo>
                  <a:cubicBezTo>
                    <a:pt x="3120" y="21558"/>
                    <a:pt x="3451" y="21548"/>
                    <a:pt x="3451" y="21535"/>
                  </a:cubicBezTo>
                  <a:cubicBezTo>
                    <a:pt x="3451" y="21523"/>
                    <a:pt x="4253" y="21507"/>
                    <a:pt x="5234" y="21501"/>
                  </a:cubicBezTo>
                  <a:cubicBezTo>
                    <a:pt x="6237" y="21494"/>
                    <a:pt x="7064" y="21478"/>
                    <a:pt x="7125" y="21461"/>
                  </a:cubicBezTo>
                  <a:cubicBezTo>
                    <a:pt x="7184" y="21445"/>
                    <a:pt x="7264" y="21398"/>
                    <a:pt x="7302" y="21359"/>
                  </a:cubicBezTo>
                  <a:cubicBezTo>
                    <a:pt x="7366" y="21293"/>
                    <a:pt x="7369" y="21283"/>
                    <a:pt x="7341" y="21222"/>
                  </a:cubicBezTo>
                  <a:cubicBezTo>
                    <a:pt x="7324" y="21186"/>
                    <a:pt x="7301" y="21159"/>
                    <a:pt x="7291" y="21162"/>
                  </a:cubicBezTo>
                  <a:cubicBezTo>
                    <a:pt x="7281" y="21164"/>
                    <a:pt x="7268" y="21154"/>
                    <a:pt x="7262" y="21141"/>
                  </a:cubicBezTo>
                  <a:cubicBezTo>
                    <a:pt x="7257" y="21127"/>
                    <a:pt x="7185" y="21110"/>
                    <a:pt x="7103" y="21101"/>
                  </a:cubicBezTo>
                  <a:cubicBezTo>
                    <a:pt x="6974" y="21088"/>
                    <a:pt x="6814" y="21022"/>
                    <a:pt x="6655" y="20923"/>
                  </a:cubicBezTo>
                  <a:cubicBezTo>
                    <a:pt x="6632" y="20908"/>
                    <a:pt x="6589" y="20887"/>
                    <a:pt x="6560" y="20876"/>
                  </a:cubicBezTo>
                  <a:cubicBezTo>
                    <a:pt x="6491" y="20851"/>
                    <a:pt x="5976" y="20482"/>
                    <a:pt x="5967" y="20451"/>
                  </a:cubicBezTo>
                  <a:cubicBezTo>
                    <a:pt x="5963" y="20439"/>
                    <a:pt x="5945" y="20428"/>
                    <a:pt x="5927" y="20428"/>
                  </a:cubicBezTo>
                  <a:cubicBezTo>
                    <a:pt x="5909" y="20428"/>
                    <a:pt x="5870" y="20403"/>
                    <a:pt x="5839" y="20372"/>
                  </a:cubicBezTo>
                  <a:cubicBezTo>
                    <a:pt x="5808" y="20342"/>
                    <a:pt x="5753" y="20297"/>
                    <a:pt x="5718" y="20273"/>
                  </a:cubicBezTo>
                  <a:cubicBezTo>
                    <a:pt x="5683" y="20248"/>
                    <a:pt x="5643" y="20213"/>
                    <a:pt x="5628" y="20196"/>
                  </a:cubicBezTo>
                  <a:cubicBezTo>
                    <a:pt x="5614" y="20179"/>
                    <a:pt x="5564" y="20124"/>
                    <a:pt x="5515" y="20073"/>
                  </a:cubicBezTo>
                  <a:cubicBezTo>
                    <a:pt x="5466" y="20022"/>
                    <a:pt x="5388" y="19925"/>
                    <a:pt x="5342" y="19859"/>
                  </a:cubicBezTo>
                  <a:cubicBezTo>
                    <a:pt x="5297" y="19793"/>
                    <a:pt x="5261" y="19751"/>
                    <a:pt x="5261" y="19764"/>
                  </a:cubicBezTo>
                  <a:cubicBezTo>
                    <a:pt x="5261" y="19777"/>
                    <a:pt x="5241" y="19762"/>
                    <a:pt x="5218" y="19732"/>
                  </a:cubicBezTo>
                  <a:cubicBezTo>
                    <a:pt x="5194" y="19701"/>
                    <a:pt x="5176" y="19659"/>
                    <a:pt x="5176" y="19639"/>
                  </a:cubicBezTo>
                  <a:cubicBezTo>
                    <a:pt x="5176" y="19618"/>
                    <a:pt x="5151" y="19564"/>
                    <a:pt x="5122" y="19518"/>
                  </a:cubicBezTo>
                  <a:cubicBezTo>
                    <a:pt x="5093" y="19472"/>
                    <a:pt x="5050" y="19376"/>
                    <a:pt x="5028" y="19304"/>
                  </a:cubicBezTo>
                  <a:cubicBezTo>
                    <a:pt x="5005" y="19233"/>
                    <a:pt x="4969" y="19147"/>
                    <a:pt x="4946" y="19112"/>
                  </a:cubicBezTo>
                  <a:cubicBezTo>
                    <a:pt x="4923" y="19077"/>
                    <a:pt x="4891" y="18993"/>
                    <a:pt x="4876" y="18926"/>
                  </a:cubicBezTo>
                  <a:cubicBezTo>
                    <a:pt x="4860" y="18859"/>
                    <a:pt x="4835" y="18782"/>
                    <a:pt x="4821" y="18757"/>
                  </a:cubicBezTo>
                  <a:cubicBezTo>
                    <a:pt x="4766" y="18655"/>
                    <a:pt x="4706" y="18471"/>
                    <a:pt x="4706" y="18401"/>
                  </a:cubicBezTo>
                  <a:cubicBezTo>
                    <a:pt x="4706" y="18361"/>
                    <a:pt x="4699" y="18324"/>
                    <a:pt x="4691" y="18318"/>
                  </a:cubicBezTo>
                  <a:cubicBezTo>
                    <a:pt x="4682" y="18312"/>
                    <a:pt x="4656" y="18254"/>
                    <a:pt x="4635" y="18186"/>
                  </a:cubicBezTo>
                  <a:cubicBezTo>
                    <a:pt x="4613" y="18117"/>
                    <a:pt x="4587" y="18036"/>
                    <a:pt x="4577" y="18007"/>
                  </a:cubicBezTo>
                  <a:cubicBezTo>
                    <a:pt x="4567" y="17977"/>
                    <a:pt x="4558" y="17925"/>
                    <a:pt x="4558" y="17891"/>
                  </a:cubicBezTo>
                  <a:cubicBezTo>
                    <a:pt x="4558" y="17856"/>
                    <a:pt x="4550" y="17804"/>
                    <a:pt x="4540" y="17775"/>
                  </a:cubicBezTo>
                  <a:cubicBezTo>
                    <a:pt x="4530" y="17745"/>
                    <a:pt x="4505" y="17664"/>
                    <a:pt x="4484" y="17596"/>
                  </a:cubicBezTo>
                  <a:cubicBezTo>
                    <a:pt x="4464" y="17528"/>
                    <a:pt x="4437" y="17449"/>
                    <a:pt x="4427" y="17419"/>
                  </a:cubicBezTo>
                  <a:cubicBezTo>
                    <a:pt x="4417" y="17390"/>
                    <a:pt x="4409" y="17323"/>
                    <a:pt x="4409" y="17273"/>
                  </a:cubicBezTo>
                  <a:cubicBezTo>
                    <a:pt x="4409" y="17223"/>
                    <a:pt x="4399" y="17175"/>
                    <a:pt x="4387" y="17164"/>
                  </a:cubicBezTo>
                  <a:cubicBezTo>
                    <a:pt x="4375" y="17154"/>
                    <a:pt x="4366" y="17118"/>
                    <a:pt x="4366" y="17087"/>
                  </a:cubicBezTo>
                  <a:cubicBezTo>
                    <a:pt x="4366" y="17056"/>
                    <a:pt x="4352" y="17013"/>
                    <a:pt x="4334" y="16992"/>
                  </a:cubicBezTo>
                  <a:cubicBezTo>
                    <a:pt x="4317" y="16971"/>
                    <a:pt x="4302" y="16921"/>
                    <a:pt x="4302" y="16881"/>
                  </a:cubicBezTo>
                  <a:cubicBezTo>
                    <a:pt x="4302" y="16840"/>
                    <a:pt x="4294" y="16807"/>
                    <a:pt x="4285" y="16807"/>
                  </a:cubicBezTo>
                  <a:cubicBezTo>
                    <a:pt x="4275" y="16807"/>
                    <a:pt x="4254" y="16737"/>
                    <a:pt x="4238" y="16651"/>
                  </a:cubicBezTo>
                  <a:cubicBezTo>
                    <a:pt x="4222" y="16565"/>
                    <a:pt x="4196" y="16479"/>
                    <a:pt x="4181" y="16461"/>
                  </a:cubicBezTo>
                  <a:cubicBezTo>
                    <a:pt x="4166" y="16442"/>
                    <a:pt x="4154" y="16402"/>
                    <a:pt x="4154" y="16370"/>
                  </a:cubicBezTo>
                  <a:cubicBezTo>
                    <a:pt x="4154" y="16339"/>
                    <a:pt x="4134" y="16264"/>
                    <a:pt x="4111" y="16203"/>
                  </a:cubicBezTo>
                  <a:cubicBezTo>
                    <a:pt x="4087" y="16142"/>
                    <a:pt x="4067" y="16046"/>
                    <a:pt x="4067" y="15989"/>
                  </a:cubicBezTo>
                  <a:cubicBezTo>
                    <a:pt x="4067" y="15932"/>
                    <a:pt x="4053" y="15869"/>
                    <a:pt x="4036" y="15848"/>
                  </a:cubicBezTo>
                  <a:cubicBezTo>
                    <a:pt x="4018" y="15827"/>
                    <a:pt x="4004" y="15784"/>
                    <a:pt x="4004" y="15753"/>
                  </a:cubicBezTo>
                  <a:cubicBezTo>
                    <a:pt x="4004" y="15722"/>
                    <a:pt x="3995" y="15689"/>
                    <a:pt x="3983" y="15678"/>
                  </a:cubicBezTo>
                  <a:cubicBezTo>
                    <a:pt x="3971" y="15668"/>
                    <a:pt x="3962" y="15626"/>
                    <a:pt x="3962" y="15585"/>
                  </a:cubicBezTo>
                  <a:cubicBezTo>
                    <a:pt x="3962" y="15545"/>
                    <a:pt x="3951" y="15503"/>
                    <a:pt x="3940" y="15493"/>
                  </a:cubicBezTo>
                  <a:cubicBezTo>
                    <a:pt x="3928" y="15482"/>
                    <a:pt x="3919" y="15447"/>
                    <a:pt x="3919" y="15416"/>
                  </a:cubicBezTo>
                  <a:cubicBezTo>
                    <a:pt x="3919" y="15385"/>
                    <a:pt x="3904" y="15321"/>
                    <a:pt x="3887" y="15272"/>
                  </a:cubicBezTo>
                  <a:cubicBezTo>
                    <a:pt x="3869" y="15223"/>
                    <a:pt x="3855" y="15161"/>
                    <a:pt x="3855" y="15135"/>
                  </a:cubicBezTo>
                  <a:cubicBezTo>
                    <a:pt x="3855" y="15109"/>
                    <a:pt x="3847" y="15072"/>
                    <a:pt x="3837" y="15056"/>
                  </a:cubicBezTo>
                  <a:cubicBezTo>
                    <a:pt x="3828" y="15040"/>
                    <a:pt x="3808" y="14966"/>
                    <a:pt x="3793" y="14889"/>
                  </a:cubicBezTo>
                  <a:cubicBezTo>
                    <a:pt x="3778" y="14812"/>
                    <a:pt x="3757" y="14723"/>
                    <a:pt x="3746" y="14694"/>
                  </a:cubicBezTo>
                  <a:cubicBezTo>
                    <a:pt x="3736" y="14664"/>
                    <a:pt x="3727" y="14623"/>
                    <a:pt x="3727" y="14599"/>
                  </a:cubicBezTo>
                  <a:cubicBezTo>
                    <a:pt x="3727" y="14575"/>
                    <a:pt x="3713" y="14546"/>
                    <a:pt x="3695" y="14536"/>
                  </a:cubicBezTo>
                  <a:cubicBezTo>
                    <a:pt x="3678" y="14526"/>
                    <a:pt x="3663" y="14484"/>
                    <a:pt x="3663" y="14441"/>
                  </a:cubicBezTo>
                  <a:cubicBezTo>
                    <a:pt x="3663" y="14398"/>
                    <a:pt x="3653" y="14333"/>
                    <a:pt x="3641" y="14299"/>
                  </a:cubicBezTo>
                  <a:cubicBezTo>
                    <a:pt x="3629" y="14265"/>
                    <a:pt x="3611" y="14210"/>
                    <a:pt x="3599" y="14176"/>
                  </a:cubicBezTo>
                  <a:cubicBezTo>
                    <a:pt x="3588" y="14142"/>
                    <a:pt x="3579" y="14089"/>
                    <a:pt x="3579" y="14056"/>
                  </a:cubicBezTo>
                  <a:cubicBezTo>
                    <a:pt x="3579" y="14022"/>
                    <a:pt x="3569" y="13987"/>
                    <a:pt x="3558" y="13977"/>
                  </a:cubicBezTo>
                  <a:cubicBezTo>
                    <a:pt x="3532" y="13953"/>
                    <a:pt x="3486" y="13802"/>
                    <a:pt x="3449" y="13619"/>
                  </a:cubicBezTo>
                  <a:cubicBezTo>
                    <a:pt x="3434" y="13542"/>
                    <a:pt x="3411" y="13462"/>
                    <a:pt x="3400" y="13440"/>
                  </a:cubicBezTo>
                  <a:cubicBezTo>
                    <a:pt x="3361" y="13366"/>
                    <a:pt x="3280" y="13113"/>
                    <a:pt x="3280" y="13069"/>
                  </a:cubicBezTo>
                  <a:cubicBezTo>
                    <a:pt x="3280" y="13045"/>
                    <a:pt x="3246" y="12969"/>
                    <a:pt x="3205" y="12899"/>
                  </a:cubicBezTo>
                  <a:cubicBezTo>
                    <a:pt x="3164" y="12830"/>
                    <a:pt x="3131" y="12755"/>
                    <a:pt x="3131" y="12732"/>
                  </a:cubicBezTo>
                  <a:cubicBezTo>
                    <a:pt x="3131" y="12710"/>
                    <a:pt x="3122" y="12690"/>
                    <a:pt x="3112" y="12690"/>
                  </a:cubicBezTo>
                  <a:cubicBezTo>
                    <a:pt x="3102" y="12690"/>
                    <a:pt x="3085" y="12657"/>
                    <a:pt x="3072" y="12616"/>
                  </a:cubicBezTo>
                  <a:cubicBezTo>
                    <a:pt x="3048" y="12538"/>
                    <a:pt x="2846" y="12382"/>
                    <a:pt x="2770" y="12382"/>
                  </a:cubicBezTo>
                  <a:close/>
                  <a:moveTo>
                    <a:pt x="17143" y="12389"/>
                  </a:moveTo>
                  <a:cubicBezTo>
                    <a:pt x="17049" y="12370"/>
                    <a:pt x="16823" y="12495"/>
                    <a:pt x="16656" y="12656"/>
                  </a:cubicBezTo>
                  <a:cubicBezTo>
                    <a:pt x="16498" y="12807"/>
                    <a:pt x="16500" y="12803"/>
                    <a:pt x="16271" y="13229"/>
                  </a:cubicBezTo>
                  <a:cubicBezTo>
                    <a:pt x="16253" y="13262"/>
                    <a:pt x="16213" y="13328"/>
                    <a:pt x="16181" y="13378"/>
                  </a:cubicBezTo>
                  <a:cubicBezTo>
                    <a:pt x="16149" y="13427"/>
                    <a:pt x="16122" y="13485"/>
                    <a:pt x="16122" y="13508"/>
                  </a:cubicBezTo>
                  <a:cubicBezTo>
                    <a:pt x="16122" y="13531"/>
                    <a:pt x="16088" y="13588"/>
                    <a:pt x="16047" y="13633"/>
                  </a:cubicBezTo>
                  <a:cubicBezTo>
                    <a:pt x="16006" y="13678"/>
                    <a:pt x="15974" y="13734"/>
                    <a:pt x="15974" y="13756"/>
                  </a:cubicBezTo>
                  <a:cubicBezTo>
                    <a:pt x="15974" y="13778"/>
                    <a:pt x="15954" y="13820"/>
                    <a:pt x="15930" y="13851"/>
                  </a:cubicBezTo>
                  <a:cubicBezTo>
                    <a:pt x="15907" y="13882"/>
                    <a:pt x="15863" y="13985"/>
                    <a:pt x="15833" y="14079"/>
                  </a:cubicBezTo>
                  <a:cubicBezTo>
                    <a:pt x="15803" y="14172"/>
                    <a:pt x="15754" y="14283"/>
                    <a:pt x="15726" y="14327"/>
                  </a:cubicBezTo>
                  <a:cubicBezTo>
                    <a:pt x="15698" y="14371"/>
                    <a:pt x="15675" y="14423"/>
                    <a:pt x="15675" y="14443"/>
                  </a:cubicBezTo>
                  <a:cubicBezTo>
                    <a:pt x="15675" y="14463"/>
                    <a:pt x="15642" y="14552"/>
                    <a:pt x="15601" y="14641"/>
                  </a:cubicBezTo>
                  <a:cubicBezTo>
                    <a:pt x="15560" y="14729"/>
                    <a:pt x="15526" y="14818"/>
                    <a:pt x="15526" y="14838"/>
                  </a:cubicBezTo>
                  <a:cubicBezTo>
                    <a:pt x="15526" y="14858"/>
                    <a:pt x="15493" y="14930"/>
                    <a:pt x="15453" y="14998"/>
                  </a:cubicBezTo>
                  <a:cubicBezTo>
                    <a:pt x="15412" y="15066"/>
                    <a:pt x="15370" y="15150"/>
                    <a:pt x="15360" y="15184"/>
                  </a:cubicBezTo>
                  <a:cubicBezTo>
                    <a:pt x="15350" y="15218"/>
                    <a:pt x="15297" y="15377"/>
                    <a:pt x="15242" y="15539"/>
                  </a:cubicBezTo>
                  <a:cubicBezTo>
                    <a:pt x="15187" y="15701"/>
                    <a:pt x="15143" y="15849"/>
                    <a:pt x="15143" y="15869"/>
                  </a:cubicBezTo>
                  <a:cubicBezTo>
                    <a:pt x="15143" y="15888"/>
                    <a:pt x="15135" y="15909"/>
                    <a:pt x="15125" y="15915"/>
                  </a:cubicBezTo>
                  <a:cubicBezTo>
                    <a:pt x="15116" y="15921"/>
                    <a:pt x="15068" y="16044"/>
                    <a:pt x="15018" y="16189"/>
                  </a:cubicBezTo>
                  <a:cubicBezTo>
                    <a:pt x="14969" y="16334"/>
                    <a:pt x="14920" y="16472"/>
                    <a:pt x="14910" y="16498"/>
                  </a:cubicBezTo>
                  <a:cubicBezTo>
                    <a:pt x="14899" y="16523"/>
                    <a:pt x="14884" y="16565"/>
                    <a:pt x="14878" y="16591"/>
                  </a:cubicBezTo>
                  <a:cubicBezTo>
                    <a:pt x="14871" y="16616"/>
                    <a:pt x="14843" y="16692"/>
                    <a:pt x="14814" y="16760"/>
                  </a:cubicBezTo>
                  <a:cubicBezTo>
                    <a:pt x="14785" y="16828"/>
                    <a:pt x="14732" y="16969"/>
                    <a:pt x="14696" y="17071"/>
                  </a:cubicBezTo>
                  <a:cubicBezTo>
                    <a:pt x="14609" y="17314"/>
                    <a:pt x="14573" y="17403"/>
                    <a:pt x="14477" y="17635"/>
                  </a:cubicBezTo>
                  <a:cubicBezTo>
                    <a:pt x="14433" y="17741"/>
                    <a:pt x="14397" y="17836"/>
                    <a:pt x="14397" y="17847"/>
                  </a:cubicBezTo>
                  <a:cubicBezTo>
                    <a:pt x="14397" y="17857"/>
                    <a:pt x="14363" y="17925"/>
                    <a:pt x="14322" y="17997"/>
                  </a:cubicBezTo>
                  <a:cubicBezTo>
                    <a:pt x="14281" y="18070"/>
                    <a:pt x="14248" y="18140"/>
                    <a:pt x="14248" y="18153"/>
                  </a:cubicBezTo>
                  <a:cubicBezTo>
                    <a:pt x="14248" y="18176"/>
                    <a:pt x="14201" y="18256"/>
                    <a:pt x="13969" y="18631"/>
                  </a:cubicBezTo>
                  <a:cubicBezTo>
                    <a:pt x="13911" y="18724"/>
                    <a:pt x="13865" y="18810"/>
                    <a:pt x="13865" y="18824"/>
                  </a:cubicBezTo>
                  <a:cubicBezTo>
                    <a:pt x="13865" y="18838"/>
                    <a:pt x="13852" y="18849"/>
                    <a:pt x="13836" y="18849"/>
                  </a:cubicBezTo>
                  <a:cubicBezTo>
                    <a:pt x="13820" y="18849"/>
                    <a:pt x="13780" y="18899"/>
                    <a:pt x="13748" y="18959"/>
                  </a:cubicBezTo>
                  <a:cubicBezTo>
                    <a:pt x="13717" y="19018"/>
                    <a:pt x="13680" y="19065"/>
                    <a:pt x="13664" y="19065"/>
                  </a:cubicBezTo>
                  <a:cubicBezTo>
                    <a:pt x="13648" y="19065"/>
                    <a:pt x="13631" y="19076"/>
                    <a:pt x="13627" y="19089"/>
                  </a:cubicBezTo>
                  <a:cubicBezTo>
                    <a:pt x="13623" y="19101"/>
                    <a:pt x="13575" y="19161"/>
                    <a:pt x="13520" y="19221"/>
                  </a:cubicBezTo>
                  <a:cubicBezTo>
                    <a:pt x="13465" y="19280"/>
                    <a:pt x="13362" y="19393"/>
                    <a:pt x="13291" y="19469"/>
                  </a:cubicBezTo>
                  <a:cubicBezTo>
                    <a:pt x="13221" y="19546"/>
                    <a:pt x="13162" y="19617"/>
                    <a:pt x="13162" y="19630"/>
                  </a:cubicBezTo>
                  <a:cubicBezTo>
                    <a:pt x="13162" y="19642"/>
                    <a:pt x="13129" y="19675"/>
                    <a:pt x="13088" y="19699"/>
                  </a:cubicBezTo>
                  <a:cubicBezTo>
                    <a:pt x="13048" y="19723"/>
                    <a:pt x="12984" y="19786"/>
                    <a:pt x="12945" y="19841"/>
                  </a:cubicBezTo>
                  <a:cubicBezTo>
                    <a:pt x="12906" y="19895"/>
                    <a:pt x="12834" y="19982"/>
                    <a:pt x="12785" y="20031"/>
                  </a:cubicBezTo>
                  <a:cubicBezTo>
                    <a:pt x="12736" y="20081"/>
                    <a:pt x="12687" y="20138"/>
                    <a:pt x="12678" y="20159"/>
                  </a:cubicBezTo>
                  <a:cubicBezTo>
                    <a:pt x="12669" y="20180"/>
                    <a:pt x="12613" y="20251"/>
                    <a:pt x="12555" y="20319"/>
                  </a:cubicBezTo>
                  <a:cubicBezTo>
                    <a:pt x="12496" y="20387"/>
                    <a:pt x="12445" y="20454"/>
                    <a:pt x="12442" y="20468"/>
                  </a:cubicBezTo>
                  <a:cubicBezTo>
                    <a:pt x="12438" y="20481"/>
                    <a:pt x="12427" y="20483"/>
                    <a:pt x="12418" y="20475"/>
                  </a:cubicBezTo>
                  <a:cubicBezTo>
                    <a:pt x="12408" y="20466"/>
                    <a:pt x="12341" y="20542"/>
                    <a:pt x="12269" y="20642"/>
                  </a:cubicBezTo>
                  <a:lnTo>
                    <a:pt x="12140" y="20823"/>
                  </a:lnTo>
                  <a:lnTo>
                    <a:pt x="12140" y="21078"/>
                  </a:lnTo>
                  <a:cubicBezTo>
                    <a:pt x="12140" y="21322"/>
                    <a:pt x="12141" y="21335"/>
                    <a:pt x="12205" y="21422"/>
                  </a:cubicBezTo>
                  <a:cubicBezTo>
                    <a:pt x="12241" y="21471"/>
                    <a:pt x="12295" y="21512"/>
                    <a:pt x="12323" y="21512"/>
                  </a:cubicBezTo>
                  <a:cubicBezTo>
                    <a:pt x="12351" y="21512"/>
                    <a:pt x="12374" y="21525"/>
                    <a:pt x="12374" y="21542"/>
                  </a:cubicBezTo>
                  <a:cubicBezTo>
                    <a:pt x="12374" y="21584"/>
                    <a:pt x="17159" y="21581"/>
                    <a:pt x="17176" y="21540"/>
                  </a:cubicBezTo>
                  <a:cubicBezTo>
                    <a:pt x="17192" y="21503"/>
                    <a:pt x="17272" y="21501"/>
                    <a:pt x="17272" y="21538"/>
                  </a:cubicBezTo>
                  <a:cubicBezTo>
                    <a:pt x="17272" y="21553"/>
                    <a:pt x="17405" y="21563"/>
                    <a:pt x="17569" y="21561"/>
                  </a:cubicBezTo>
                  <a:cubicBezTo>
                    <a:pt x="17733" y="21559"/>
                    <a:pt x="17868" y="21549"/>
                    <a:pt x="17868" y="21538"/>
                  </a:cubicBezTo>
                  <a:cubicBezTo>
                    <a:pt x="17868" y="21526"/>
                    <a:pt x="17979" y="21517"/>
                    <a:pt x="18114" y="21517"/>
                  </a:cubicBezTo>
                  <a:cubicBezTo>
                    <a:pt x="18249" y="21517"/>
                    <a:pt x="18359" y="21528"/>
                    <a:pt x="18359" y="21542"/>
                  </a:cubicBezTo>
                  <a:cubicBezTo>
                    <a:pt x="18359" y="21557"/>
                    <a:pt x="18680" y="21567"/>
                    <a:pt x="19073" y="21566"/>
                  </a:cubicBezTo>
                  <a:cubicBezTo>
                    <a:pt x="19465" y="21564"/>
                    <a:pt x="19785" y="21554"/>
                    <a:pt x="19785" y="21540"/>
                  </a:cubicBezTo>
                  <a:cubicBezTo>
                    <a:pt x="19785" y="21527"/>
                    <a:pt x="20129" y="21513"/>
                    <a:pt x="20549" y="21512"/>
                  </a:cubicBezTo>
                  <a:cubicBezTo>
                    <a:pt x="21212" y="21510"/>
                    <a:pt x="21328" y="21503"/>
                    <a:pt x="21426" y="21457"/>
                  </a:cubicBezTo>
                  <a:cubicBezTo>
                    <a:pt x="21565" y="21391"/>
                    <a:pt x="21600" y="21324"/>
                    <a:pt x="21544" y="21234"/>
                  </a:cubicBezTo>
                  <a:cubicBezTo>
                    <a:pt x="21522" y="21199"/>
                    <a:pt x="21491" y="21171"/>
                    <a:pt x="21475" y="21171"/>
                  </a:cubicBezTo>
                  <a:cubicBezTo>
                    <a:pt x="21460" y="21171"/>
                    <a:pt x="21447" y="21160"/>
                    <a:pt x="21447" y="21145"/>
                  </a:cubicBezTo>
                  <a:cubicBezTo>
                    <a:pt x="21447" y="21131"/>
                    <a:pt x="21414" y="21118"/>
                    <a:pt x="21373" y="21115"/>
                  </a:cubicBezTo>
                  <a:cubicBezTo>
                    <a:pt x="21332" y="21113"/>
                    <a:pt x="21228" y="21076"/>
                    <a:pt x="21143" y="21032"/>
                  </a:cubicBezTo>
                  <a:cubicBezTo>
                    <a:pt x="21058" y="20988"/>
                    <a:pt x="20977" y="20950"/>
                    <a:pt x="20962" y="20948"/>
                  </a:cubicBezTo>
                  <a:cubicBezTo>
                    <a:pt x="20948" y="20946"/>
                    <a:pt x="20935" y="20932"/>
                    <a:pt x="20935" y="20918"/>
                  </a:cubicBezTo>
                  <a:cubicBezTo>
                    <a:pt x="20935" y="20904"/>
                    <a:pt x="20911" y="20892"/>
                    <a:pt x="20881" y="20892"/>
                  </a:cubicBezTo>
                  <a:cubicBezTo>
                    <a:pt x="20851" y="20892"/>
                    <a:pt x="20784" y="20851"/>
                    <a:pt x="20732" y="20800"/>
                  </a:cubicBezTo>
                  <a:cubicBezTo>
                    <a:pt x="20681" y="20748"/>
                    <a:pt x="20630" y="20707"/>
                    <a:pt x="20616" y="20707"/>
                  </a:cubicBezTo>
                  <a:cubicBezTo>
                    <a:pt x="20567" y="20707"/>
                    <a:pt x="20333" y="20439"/>
                    <a:pt x="20146" y="20168"/>
                  </a:cubicBezTo>
                  <a:cubicBezTo>
                    <a:pt x="20042" y="20017"/>
                    <a:pt x="19956" y="19882"/>
                    <a:pt x="19956" y="19869"/>
                  </a:cubicBezTo>
                  <a:cubicBezTo>
                    <a:pt x="19956" y="19855"/>
                    <a:pt x="19938" y="19826"/>
                    <a:pt x="19918" y="19804"/>
                  </a:cubicBezTo>
                  <a:cubicBezTo>
                    <a:pt x="19819" y="19697"/>
                    <a:pt x="19676" y="19375"/>
                    <a:pt x="19573" y="19028"/>
                  </a:cubicBezTo>
                  <a:cubicBezTo>
                    <a:pt x="19548" y="18946"/>
                    <a:pt x="19504" y="18841"/>
                    <a:pt x="19485" y="18819"/>
                  </a:cubicBezTo>
                  <a:cubicBezTo>
                    <a:pt x="19463" y="18794"/>
                    <a:pt x="19359" y="18471"/>
                    <a:pt x="19359" y="18427"/>
                  </a:cubicBezTo>
                  <a:cubicBezTo>
                    <a:pt x="19359" y="18405"/>
                    <a:pt x="19352" y="18385"/>
                    <a:pt x="19343" y="18385"/>
                  </a:cubicBezTo>
                  <a:cubicBezTo>
                    <a:pt x="19333" y="18385"/>
                    <a:pt x="19312" y="18333"/>
                    <a:pt x="19295" y="18269"/>
                  </a:cubicBezTo>
                  <a:cubicBezTo>
                    <a:pt x="19278" y="18205"/>
                    <a:pt x="19243" y="18090"/>
                    <a:pt x="19216" y="18014"/>
                  </a:cubicBezTo>
                  <a:cubicBezTo>
                    <a:pt x="19190" y="17937"/>
                    <a:pt x="19169" y="17852"/>
                    <a:pt x="19169" y="17823"/>
                  </a:cubicBezTo>
                  <a:cubicBezTo>
                    <a:pt x="19168" y="17795"/>
                    <a:pt x="19159" y="17761"/>
                    <a:pt x="19148" y="17751"/>
                  </a:cubicBezTo>
                  <a:cubicBezTo>
                    <a:pt x="19137" y="17742"/>
                    <a:pt x="19114" y="17658"/>
                    <a:pt x="19095" y="17566"/>
                  </a:cubicBezTo>
                  <a:cubicBezTo>
                    <a:pt x="19077" y="17473"/>
                    <a:pt x="19052" y="17390"/>
                    <a:pt x="19041" y="17380"/>
                  </a:cubicBezTo>
                  <a:cubicBezTo>
                    <a:pt x="19029" y="17370"/>
                    <a:pt x="19018" y="17331"/>
                    <a:pt x="19018" y="17296"/>
                  </a:cubicBezTo>
                  <a:cubicBezTo>
                    <a:pt x="19018" y="17262"/>
                    <a:pt x="19000" y="17200"/>
                    <a:pt x="18977" y="17157"/>
                  </a:cubicBezTo>
                  <a:cubicBezTo>
                    <a:pt x="18953" y="17114"/>
                    <a:pt x="18934" y="17039"/>
                    <a:pt x="18934" y="16992"/>
                  </a:cubicBezTo>
                  <a:cubicBezTo>
                    <a:pt x="18934" y="16946"/>
                    <a:pt x="18919" y="16890"/>
                    <a:pt x="18902" y="16869"/>
                  </a:cubicBezTo>
                  <a:cubicBezTo>
                    <a:pt x="18884" y="16848"/>
                    <a:pt x="18869" y="16801"/>
                    <a:pt x="18868" y="16765"/>
                  </a:cubicBezTo>
                  <a:cubicBezTo>
                    <a:pt x="18868" y="16729"/>
                    <a:pt x="18854" y="16673"/>
                    <a:pt x="18838" y="16642"/>
                  </a:cubicBezTo>
                  <a:cubicBezTo>
                    <a:pt x="18821" y="16610"/>
                    <a:pt x="18802" y="16531"/>
                    <a:pt x="18795" y="16465"/>
                  </a:cubicBezTo>
                  <a:cubicBezTo>
                    <a:pt x="18787" y="16400"/>
                    <a:pt x="18767" y="16330"/>
                    <a:pt x="18750" y="16310"/>
                  </a:cubicBezTo>
                  <a:cubicBezTo>
                    <a:pt x="18733" y="16290"/>
                    <a:pt x="18721" y="16254"/>
                    <a:pt x="18721" y="16231"/>
                  </a:cubicBezTo>
                  <a:cubicBezTo>
                    <a:pt x="18721" y="16208"/>
                    <a:pt x="18701" y="16145"/>
                    <a:pt x="18678" y="16089"/>
                  </a:cubicBezTo>
                  <a:cubicBezTo>
                    <a:pt x="18655" y="16033"/>
                    <a:pt x="18635" y="15950"/>
                    <a:pt x="18635" y="15906"/>
                  </a:cubicBezTo>
                  <a:cubicBezTo>
                    <a:pt x="18635" y="15861"/>
                    <a:pt x="18621" y="15806"/>
                    <a:pt x="18603" y="15785"/>
                  </a:cubicBezTo>
                  <a:cubicBezTo>
                    <a:pt x="18585" y="15764"/>
                    <a:pt x="18571" y="15708"/>
                    <a:pt x="18571" y="15660"/>
                  </a:cubicBezTo>
                  <a:cubicBezTo>
                    <a:pt x="18571" y="15612"/>
                    <a:pt x="18562" y="15563"/>
                    <a:pt x="18550" y="15553"/>
                  </a:cubicBezTo>
                  <a:cubicBezTo>
                    <a:pt x="18539" y="15542"/>
                    <a:pt x="18528" y="15512"/>
                    <a:pt x="18528" y="15483"/>
                  </a:cubicBezTo>
                  <a:cubicBezTo>
                    <a:pt x="18528" y="15454"/>
                    <a:pt x="18504" y="15363"/>
                    <a:pt x="18475" y="15279"/>
                  </a:cubicBezTo>
                  <a:cubicBezTo>
                    <a:pt x="18446" y="15195"/>
                    <a:pt x="18422" y="15093"/>
                    <a:pt x="18422" y="15054"/>
                  </a:cubicBezTo>
                  <a:cubicBezTo>
                    <a:pt x="18422" y="15014"/>
                    <a:pt x="18412" y="14982"/>
                    <a:pt x="18400" y="14982"/>
                  </a:cubicBezTo>
                  <a:cubicBezTo>
                    <a:pt x="18388" y="14982"/>
                    <a:pt x="18379" y="14954"/>
                    <a:pt x="18379" y="14921"/>
                  </a:cubicBezTo>
                  <a:cubicBezTo>
                    <a:pt x="18379" y="14888"/>
                    <a:pt x="18372" y="14854"/>
                    <a:pt x="18362" y="14845"/>
                  </a:cubicBezTo>
                  <a:cubicBezTo>
                    <a:pt x="18351" y="14835"/>
                    <a:pt x="18336" y="14790"/>
                    <a:pt x="18328" y="14743"/>
                  </a:cubicBezTo>
                  <a:cubicBezTo>
                    <a:pt x="18313" y="14651"/>
                    <a:pt x="18252" y="14447"/>
                    <a:pt x="18186" y="14264"/>
                  </a:cubicBezTo>
                  <a:cubicBezTo>
                    <a:pt x="18164" y="14203"/>
                    <a:pt x="18146" y="14132"/>
                    <a:pt x="18146" y="14107"/>
                  </a:cubicBezTo>
                  <a:cubicBezTo>
                    <a:pt x="18146" y="14081"/>
                    <a:pt x="18132" y="14042"/>
                    <a:pt x="18114" y="14021"/>
                  </a:cubicBezTo>
                  <a:cubicBezTo>
                    <a:pt x="18097" y="14000"/>
                    <a:pt x="18082" y="13957"/>
                    <a:pt x="18082" y="13926"/>
                  </a:cubicBezTo>
                  <a:cubicBezTo>
                    <a:pt x="18082" y="13894"/>
                    <a:pt x="18074" y="13867"/>
                    <a:pt x="18065" y="13867"/>
                  </a:cubicBezTo>
                  <a:cubicBezTo>
                    <a:pt x="18055" y="13867"/>
                    <a:pt x="18034" y="13812"/>
                    <a:pt x="18018" y="13744"/>
                  </a:cubicBezTo>
                  <a:cubicBezTo>
                    <a:pt x="18003" y="13677"/>
                    <a:pt x="17977" y="13614"/>
                    <a:pt x="17961" y="13605"/>
                  </a:cubicBezTo>
                  <a:cubicBezTo>
                    <a:pt x="17945" y="13596"/>
                    <a:pt x="17932" y="13570"/>
                    <a:pt x="17932" y="13545"/>
                  </a:cubicBezTo>
                  <a:cubicBezTo>
                    <a:pt x="17932" y="13519"/>
                    <a:pt x="17914" y="13448"/>
                    <a:pt x="17891" y="13387"/>
                  </a:cubicBezTo>
                  <a:cubicBezTo>
                    <a:pt x="17867" y="13326"/>
                    <a:pt x="17847" y="13256"/>
                    <a:pt x="17847" y="13231"/>
                  </a:cubicBezTo>
                  <a:cubicBezTo>
                    <a:pt x="17847" y="13206"/>
                    <a:pt x="17838" y="13187"/>
                    <a:pt x="17827" y="13187"/>
                  </a:cubicBezTo>
                  <a:cubicBezTo>
                    <a:pt x="17815" y="13187"/>
                    <a:pt x="17792" y="13141"/>
                    <a:pt x="17774" y="13085"/>
                  </a:cubicBezTo>
                  <a:cubicBezTo>
                    <a:pt x="17756" y="13029"/>
                    <a:pt x="17715" y="12941"/>
                    <a:pt x="17683" y="12890"/>
                  </a:cubicBezTo>
                  <a:cubicBezTo>
                    <a:pt x="17651" y="12839"/>
                    <a:pt x="17599" y="12751"/>
                    <a:pt x="17568" y="12697"/>
                  </a:cubicBezTo>
                  <a:cubicBezTo>
                    <a:pt x="17505" y="12589"/>
                    <a:pt x="17262" y="12412"/>
                    <a:pt x="17143" y="1238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50" name="Line"/>
            <p:cNvSpPr/>
            <p:nvPr/>
          </p:nvSpPr>
          <p:spPr>
            <a:xfrm flipV="1">
              <a:off x="21166" y="0"/>
              <a:ext cx="1" cy="1779467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1" name="Line"/>
            <p:cNvSpPr/>
            <p:nvPr/>
          </p:nvSpPr>
          <p:spPr>
            <a:xfrm flipV="1">
              <a:off x="46566" y="2120899"/>
              <a:ext cx="1" cy="1779468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2" name="Line"/>
            <p:cNvSpPr/>
            <p:nvPr/>
          </p:nvSpPr>
          <p:spPr>
            <a:xfrm flipV="1">
              <a:off x="3043766" y="12700"/>
              <a:ext cx="1" cy="1779467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Line"/>
            <p:cNvSpPr/>
            <p:nvPr/>
          </p:nvSpPr>
          <p:spPr>
            <a:xfrm flipV="1">
              <a:off x="3043766" y="2108200"/>
              <a:ext cx="1" cy="1779467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4" name="Line"/>
            <p:cNvSpPr/>
            <p:nvPr/>
          </p:nvSpPr>
          <p:spPr>
            <a:xfrm>
              <a:off x="0" y="1766766"/>
              <a:ext cx="276860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5" name="Line"/>
            <p:cNvSpPr/>
            <p:nvPr/>
          </p:nvSpPr>
          <p:spPr>
            <a:xfrm>
              <a:off x="3043766" y="1766766"/>
              <a:ext cx="2768601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6" name="Line"/>
            <p:cNvSpPr/>
            <p:nvPr/>
          </p:nvSpPr>
          <p:spPr>
            <a:xfrm>
              <a:off x="3018366" y="3879200"/>
              <a:ext cx="2768601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7" name="Line"/>
            <p:cNvSpPr/>
            <p:nvPr/>
          </p:nvSpPr>
          <p:spPr>
            <a:xfrm>
              <a:off x="38100" y="3879200"/>
              <a:ext cx="276860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Bayes Theorem : Sampling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 Theorem : Sampling</a:t>
            </a:r>
          </a:p>
        </p:txBody>
      </p:sp>
      <p:sp>
        <p:nvSpPr>
          <p:cNvPr id="464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pic>
        <p:nvPicPr>
          <p:cNvPr id="465" name="Screenshot 2025-02-02 at 15.05.45.png" descr="Screenshot 2025-02-02 at 15.05.4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71318" y="1394489"/>
            <a:ext cx="6314481" cy="520799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</p:pic>
      <p:sp>
        <p:nvSpPr>
          <p:cNvPr id="466" name="Line"/>
          <p:cNvSpPr/>
          <p:nvPr/>
        </p:nvSpPr>
        <p:spPr>
          <a:xfrm flipV="1">
            <a:off x="2294466" y="2568321"/>
            <a:ext cx="1" cy="3489579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Line"/>
          <p:cNvSpPr/>
          <p:nvPr/>
        </p:nvSpPr>
        <p:spPr>
          <a:xfrm flipV="1">
            <a:off x="2963333" y="2568321"/>
            <a:ext cx="1" cy="3489579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8" name="Line"/>
          <p:cNvSpPr/>
          <p:nvPr/>
        </p:nvSpPr>
        <p:spPr>
          <a:xfrm flipV="1">
            <a:off x="3632200" y="2568321"/>
            <a:ext cx="1" cy="3489579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 flipV="1">
            <a:off x="4301066" y="2568321"/>
            <a:ext cx="1" cy="3489579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0" name="Line"/>
          <p:cNvSpPr/>
          <p:nvPr/>
        </p:nvSpPr>
        <p:spPr>
          <a:xfrm flipV="1">
            <a:off x="4969933" y="2568321"/>
            <a:ext cx="1" cy="3489579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1" name="Line"/>
          <p:cNvSpPr/>
          <p:nvPr/>
        </p:nvSpPr>
        <p:spPr>
          <a:xfrm>
            <a:off x="1676400" y="3196166"/>
            <a:ext cx="3911600" cy="1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Line"/>
          <p:cNvSpPr/>
          <p:nvPr/>
        </p:nvSpPr>
        <p:spPr>
          <a:xfrm>
            <a:off x="1663700" y="3826933"/>
            <a:ext cx="3911601" cy="1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Line"/>
          <p:cNvSpPr/>
          <p:nvPr/>
        </p:nvSpPr>
        <p:spPr>
          <a:xfrm>
            <a:off x="1663700" y="4457700"/>
            <a:ext cx="3911601" cy="0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Line"/>
          <p:cNvSpPr/>
          <p:nvPr/>
        </p:nvSpPr>
        <p:spPr>
          <a:xfrm>
            <a:off x="1651000" y="5101166"/>
            <a:ext cx="3911601" cy="1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>
            <a:off x="1646766" y="5719233"/>
            <a:ext cx="3911601" cy="1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6" name="Rectangle"/>
          <p:cNvSpPr/>
          <p:nvPr/>
        </p:nvSpPr>
        <p:spPr>
          <a:xfrm>
            <a:off x="7490646" y="1424802"/>
            <a:ext cx="4202189" cy="386313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7" name="grid_like = []"/>
          <p:cNvSpPr txBox="1"/>
          <p:nvPr/>
        </p:nvSpPr>
        <p:spPr>
          <a:xfrm>
            <a:off x="7686887" y="1701019"/>
            <a:ext cx="1351103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grid_like = [] </a:t>
            </a:r>
          </a:p>
        </p:txBody>
      </p:sp>
      <p:sp>
        <p:nvSpPr>
          <p:cNvPr id="478" name="for s in scale:"/>
          <p:cNvSpPr txBox="1"/>
          <p:nvPr/>
        </p:nvSpPr>
        <p:spPr>
          <a:xfrm>
            <a:off x="7725165" y="2225222"/>
            <a:ext cx="1274548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for s in scale:</a:t>
            </a:r>
          </a:p>
        </p:txBody>
      </p:sp>
      <p:sp>
        <p:nvSpPr>
          <p:cNvPr id="479" name="for o in offset:"/>
          <p:cNvSpPr txBox="1"/>
          <p:nvPr/>
        </p:nvSpPr>
        <p:spPr>
          <a:xfrm>
            <a:off x="8032698" y="2708120"/>
            <a:ext cx="1305281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for o in offset:</a:t>
            </a:r>
          </a:p>
        </p:txBody>
      </p:sp>
      <p:sp>
        <p:nvSpPr>
          <p:cNvPr id="480" name="like_val = chi2(data, model(*(x,y))"/>
          <p:cNvSpPr txBox="1"/>
          <p:nvPr/>
        </p:nvSpPr>
        <p:spPr>
          <a:xfrm>
            <a:off x="8386109" y="3191019"/>
            <a:ext cx="3110485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like_val = chi2(data, model(*(x,y))</a:t>
            </a:r>
          </a:p>
        </p:txBody>
      </p:sp>
      <p:sp>
        <p:nvSpPr>
          <p:cNvPr id="481" name="grid_like.append(like_val)"/>
          <p:cNvSpPr txBox="1"/>
          <p:nvPr/>
        </p:nvSpPr>
        <p:spPr>
          <a:xfrm>
            <a:off x="8394032" y="3718426"/>
            <a:ext cx="2425396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grid_like.append(like_val)</a:t>
            </a:r>
          </a:p>
        </p:txBody>
      </p:sp>
      <p:sp>
        <p:nvSpPr>
          <p:cNvPr id="482" name="…"/>
          <p:cNvSpPr txBox="1"/>
          <p:nvPr/>
        </p:nvSpPr>
        <p:spPr>
          <a:xfrm>
            <a:off x="7725165" y="4245834"/>
            <a:ext cx="383541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483" name="plt.contour(scale, offset, grid_like)"/>
          <p:cNvSpPr txBox="1"/>
          <p:nvPr/>
        </p:nvSpPr>
        <p:spPr>
          <a:xfrm>
            <a:off x="7725165" y="4791219"/>
            <a:ext cx="3113838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plt.contour(scale, offset, grid_like)</a:t>
            </a:r>
          </a:p>
        </p:txBody>
      </p:sp>
      <p:sp>
        <p:nvSpPr>
          <p:cNvPr id="484" name="Very slow and very inefficient…"/>
          <p:cNvSpPr txBox="1"/>
          <p:nvPr/>
        </p:nvSpPr>
        <p:spPr>
          <a:xfrm>
            <a:off x="7725165" y="5532633"/>
            <a:ext cx="3667260" cy="83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Very slow and very inefficient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Requires starting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Markov Chain Monte Carlo Sampling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Markov Chain Monte Carlo Sampling</a:t>
            </a:r>
          </a:p>
        </p:txBody>
      </p:sp>
      <p:sp>
        <p:nvSpPr>
          <p:cNvPr id="490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sp>
        <p:nvSpPr>
          <p:cNvPr id="491" name="Rectangle"/>
          <p:cNvSpPr/>
          <p:nvPr/>
        </p:nvSpPr>
        <p:spPr>
          <a:xfrm>
            <a:off x="615713" y="1431275"/>
            <a:ext cx="10960574" cy="5254754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2" name="Monte Carlo:"/>
          <p:cNvSpPr txBox="1"/>
          <p:nvPr/>
        </p:nvSpPr>
        <p:spPr>
          <a:xfrm>
            <a:off x="883177" y="1813773"/>
            <a:ext cx="1975221" cy="43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Monte Carlo: </a:t>
            </a:r>
          </a:p>
        </p:txBody>
      </p:sp>
      <p:sp>
        <p:nvSpPr>
          <p:cNvPr id="493" name="Computer simulation where we generate many realisations of the data"/>
          <p:cNvSpPr txBox="1"/>
          <p:nvPr/>
        </p:nvSpPr>
        <p:spPr>
          <a:xfrm>
            <a:off x="2958432" y="1839917"/>
            <a:ext cx="8328656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Computer simulation where we generate many realisations of the data</a:t>
            </a:r>
          </a:p>
        </p:txBody>
      </p:sp>
      <p:sp>
        <p:nvSpPr>
          <p:cNvPr id="494" name="Either from the data (e.g. uncertainties) or the model"/>
          <p:cNvSpPr txBox="1"/>
          <p:nvPr/>
        </p:nvSpPr>
        <p:spPr>
          <a:xfrm>
            <a:off x="2958432" y="2356383"/>
            <a:ext cx="6360714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Either from the data (e.g. uncertainties) or the model</a:t>
            </a:r>
          </a:p>
        </p:txBody>
      </p:sp>
      <p:sp>
        <p:nvSpPr>
          <p:cNvPr id="495" name="&gt; from numpy import random"/>
          <p:cNvSpPr txBox="1"/>
          <p:nvPr/>
        </p:nvSpPr>
        <p:spPr>
          <a:xfrm>
            <a:off x="3703499" y="2872850"/>
            <a:ext cx="2702561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&gt; from numpy import random</a:t>
            </a:r>
          </a:p>
        </p:txBody>
      </p:sp>
      <p:sp>
        <p:nvSpPr>
          <p:cNvPr id="496" name="Markov chain:"/>
          <p:cNvSpPr txBox="1"/>
          <p:nvPr/>
        </p:nvSpPr>
        <p:spPr>
          <a:xfrm>
            <a:off x="883177" y="3651039"/>
            <a:ext cx="2057448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Markov chain:</a:t>
            </a:r>
          </a:p>
        </p:txBody>
      </p:sp>
      <p:sp>
        <p:nvSpPr>
          <p:cNvPr id="497" name="Sequence of events : each outcome determines what happens next"/>
          <p:cNvSpPr txBox="1"/>
          <p:nvPr/>
        </p:nvSpPr>
        <p:spPr>
          <a:xfrm>
            <a:off x="2958432" y="3677183"/>
            <a:ext cx="7938615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Sequence of events : each outcome determines what happens next</a:t>
            </a:r>
          </a:p>
        </p:txBody>
      </p:sp>
      <p:sp>
        <p:nvSpPr>
          <p:cNvPr id="498" name="No prior memory; only the current step is relevant"/>
          <p:cNvSpPr txBox="1"/>
          <p:nvPr/>
        </p:nvSpPr>
        <p:spPr>
          <a:xfrm>
            <a:off x="2958432" y="4210583"/>
            <a:ext cx="6032746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No prior memory; only the current step is relevant</a:t>
            </a:r>
          </a:p>
        </p:txBody>
      </p:sp>
      <p:sp>
        <p:nvSpPr>
          <p:cNvPr id="499" name="MCMC:"/>
          <p:cNvSpPr txBox="1"/>
          <p:nvPr/>
        </p:nvSpPr>
        <p:spPr>
          <a:xfrm>
            <a:off x="883177" y="5069246"/>
            <a:ext cx="1121989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b="1" sz="2600">
                <a:solidFill>
                  <a:schemeClr val="accent1"/>
                </a:solidFill>
              </a:defRPr>
            </a:lvl1pPr>
          </a:lstStyle>
          <a:p>
            <a:pPr/>
            <a:r>
              <a:t>MCMC:</a:t>
            </a:r>
          </a:p>
        </p:txBody>
      </p:sp>
      <p:sp>
        <p:nvSpPr>
          <p:cNvPr id="500" name="Stochastic process to explore a parameter space"/>
          <p:cNvSpPr txBox="1"/>
          <p:nvPr/>
        </p:nvSpPr>
        <p:spPr>
          <a:xfrm>
            <a:off x="2958432" y="5095390"/>
            <a:ext cx="5781587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Stochastic process to explore a parameter space</a:t>
            </a:r>
          </a:p>
        </p:txBody>
      </p:sp>
      <p:sp>
        <p:nvSpPr>
          <p:cNvPr id="501" name="Many different mathematically motivated examples"/>
          <p:cNvSpPr txBox="1"/>
          <p:nvPr/>
        </p:nvSpPr>
        <p:spPr>
          <a:xfrm>
            <a:off x="3004593" y="6227029"/>
            <a:ext cx="6182815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lvl1pPr>
          </a:lstStyle>
          <a:p>
            <a:pPr/>
            <a:r>
              <a:t>Many different mathematically motivated examples</a:t>
            </a:r>
          </a:p>
        </p:txBody>
      </p:sp>
      <p:sp>
        <p:nvSpPr>
          <p:cNvPr id="502" name="Sampler of the posterior:"/>
          <p:cNvSpPr txBox="1"/>
          <p:nvPr/>
        </p:nvSpPr>
        <p:spPr>
          <a:xfrm>
            <a:off x="2992726" y="5638695"/>
            <a:ext cx="5964158" cy="430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200"/>
            </a:pPr>
            <a:r>
              <a:t>Sampler of the posterior: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∝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Rectangle"/>
          <p:cNvSpPr/>
          <p:nvPr/>
        </p:nvSpPr>
        <p:spPr>
          <a:xfrm>
            <a:off x="528731" y="1240180"/>
            <a:ext cx="11009126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08" name="Very common across physics"/>
          <p:cNvSpPr txBox="1"/>
          <p:nvPr/>
        </p:nvSpPr>
        <p:spPr>
          <a:xfrm>
            <a:off x="862687" y="1641089"/>
            <a:ext cx="3916597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Very common across physics</a:t>
            </a:r>
          </a:p>
        </p:txBody>
      </p:sp>
      <p:sp>
        <p:nvSpPr>
          <p:cNvPr id="509" name="Line"/>
          <p:cNvSpPr/>
          <p:nvPr/>
        </p:nvSpPr>
        <p:spPr>
          <a:xfrm flipH="1">
            <a:off x="5856251" y="3099319"/>
            <a:ext cx="1" cy="267261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10" name="42254_2021_303_Fig1_HTML.png" descr="42254_2021_303_Fig1_HTM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116" y="2544575"/>
            <a:ext cx="4797672" cy="3782106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</p:pic>
      <p:pic>
        <p:nvPicPr>
          <p:cNvPr id="511" name="41550_2019_820_Fig3_HTML.png" descr="41550_2019_820_Fig3_HTM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5850" y="2544575"/>
            <a:ext cx="5099885" cy="3782106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</p:pic>
      <p:sp>
        <p:nvSpPr>
          <p:cNvPr id="512" name="Markov Chain Monte Carlo Sampling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Markov Chain Monte Carlo Sampling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Week 13: Previous session"/>
          <p:cNvSpPr txBox="1"/>
          <p:nvPr>
            <p:ph type="title" idx="4294967295"/>
          </p:nvPr>
        </p:nvSpPr>
        <p:spPr>
          <a:xfrm>
            <a:off x="310352" y="14626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i="1" sz="3600">
                <a:solidFill>
                  <a:srgbClr val="C00000"/>
                </a:solidFill>
              </a:defRPr>
            </a:lvl1pPr>
          </a:lstStyle>
          <a:p>
            <a:pPr/>
            <a:r>
              <a:t>Week 13: Previous session</a:t>
            </a:r>
          </a:p>
        </p:txBody>
      </p:sp>
      <p:sp>
        <p:nvSpPr>
          <p:cNvPr id="142" name="Last week we learnt:…"/>
          <p:cNvSpPr txBox="1"/>
          <p:nvPr>
            <p:ph type="body" idx="4294967295"/>
          </p:nvPr>
        </p:nvSpPr>
        <p:spPr>
          <a:xfrm>
            <a:off x="914466" y="1478813"/>
            <a:ext cx="9956668" cy="502943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>
                <a:solidFill>
                  <a:srgbClr val="C00000"/>
                </a:solidFill>
              </a:defRPr>
            </a:pPr>
            <a:r>
              <a:rPr i="1"/>
              <a:t>Last week we learnt: 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How to design our experiment through the Null hypothesis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This requires us to define a measure of confidence for acceptance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We can measure the probability of our model through </a:t>
            </a:r>
            <a:r>
              <a:rPr i="1" u="sng"/>
              <a:t>the likelihood</a:t>
            </a:r>
            <a:endParaRPr i="1"/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This is the probability of our model given the data we obtained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In the case of a Gaussian likelihood we can calculate this through the </a:t>
            </a:r>
            <a14:m>
              <m:oMath>
                <m:sSup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χ</m:t>
                    </m:r>
                  </m:e>
                  <m:sup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Best-fit parameter values correspond to where the </a:t>
            </a:r>
            <a14:m>
              <m:oMath>
                <m:sSup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χ</m:t>
                    </m:r>
                  </m:e>
                  <m:sup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minimised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Uncertainties on our parameters can be calculated from this PDF</a:t>
            </a:r>
          </a:p>
        </p:txBody>
      </p:sp>
      <p:sp>
        <p:nvSpPr>
          <p:cNvPr id="143" name="Equation"/>
          <p:cNvSpPr txBox="1"/>
          <p:nvPr/>
        </p:nvSpPr>
        <p:spPr>
          <a:xfrm>
            <a:off x="2483784" y="4168285"/>
            <a:ext cx="6168736" cy="10433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m:rPr>
                      <m:scr m:val="script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χ</m:t>
                      </m:r>
                    </m:e>
                    <m:sup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sSub>
                    <m:e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sty m:val="p"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18" name="Rectangle"/>
          <p:cNvSpPr/>
          <p:nvPr/>
        </p:nvSpPr>
        <p:spPr>
          <a:xfrm>
            <a:off x="953321" y="13036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9" name="Consider a distribution"/>
          <p:cNvSpPr txBox="1"/>
          <p:nvPr/>
        </p:nvSpPr>
        <p:spPr>
          <a:xfrm>
            <a:off x="8156965" y="641171"/>
            <a:ext cx="3292129" cy="41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Consider a distribution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520" name="Make an initial guess for the variables ( )…"/>
          <p:cNvSpPr txBox="1"/>
          <p:nvPr/>
        </p:nvSpPr>
        <p:spPr>
          <a:xfrm>
            <a:off x="1541099" y="1462694"/>
            <a:ext cx="8630305" cy="513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Make an initial guess for the variables (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</m:oMath>
            </a14:m>
            <a:r>
              <a:t>) </a:t>
            </a:r>
          </a:p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Propose a random step to a new location (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235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235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):</a:t>
            </a:r>
          </a:p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Calculate the probability of both points (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)</a:t>
            </a:r>
          </a:p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If </a:t>
            </a:r>
            <a14:m>
              <m:oMath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:r>
              <a:rPr>
                <a:solidFill>
                  <a:schemeClr val="accent2"/>
                </a:solidFill>
              </a:rPr>
              <a:t>then </a:t>
            </a:r>
            <a:r>
              <a:rPr u="sng">
                <a:solidFill>
                  <a:schemeClr val="accent2"/>
                </a:solidFill>
              </a:rPr>
              <a:t>accept</a:t>
            </a: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</m:oMath>
            </a14:m>
          </a:p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If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then: </a:t>
            </a:r>
          </a:p>
          <a:p>
            <a:pPr lvl="1" marL="802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Draw a </a:t>
            </a:r>
            <a:r>
              <a:rPr i="1"/>
              <a:t>uniform random number,</a:t>
            </a:r>
            <a:r>
              <a:t> </a:t>
            </a:r>
            <a14:m>
              <m:oMath>
                <m:r>
                  <a:rPr xmlns:a="http://schemas.openxmlformats.org/drawingml/2006/main" sz="235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, between [0,1]</a:t>
            </a:r>
          </a:p>
          <a:p>
            <a:pPr lvl="1" marL="802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t>If  </a:t>
            </a:r>
            <a14:m>
              <m:oMath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2350" i="1">
                    <a:solidFill>
                      <a:srgbClr val="ED7D31"/>
                    </a:solidFill>
                    <a:latin typeface="Cambria Math" panose="02040503050406030204" pitchFamily="18" charset="0"/>
                  </a:rPr>
                  <m:t>≤</m:t>
                </m:r>
                <m:f>
                  <m:fPr>
                    <m:ctrlP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235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xmlns:a="http://schemas.openxmlformats.org/drawingml/2006/main" sz="235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proposed</m:t>
                        </m:r>
                      </m:sub>
                    </m:sSub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235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nor/>
                          </m:rPr>
                          <a:rPr xmlns:a="http://schemas.openxmlformats.org/drawingml/2006/main" sz="235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current</m:t>
                        </m:r>
                      </m:sub>
                    </m:sSub>
                    <m:r>
                      <a:rPr xmlns:a="http://schemas.openxmlformats.org/drawingml/2006/main" sz="2350" i="1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)</m:t>
                    </m:r>
                  </m:den>
                </m:f>
              </m:oMath>
            </a14:m>
            <a:r>
              <a:t> </a:t>
            </a:r>
            <a:r>
              <a:rPr>
                <a:solidFill>
                  <a:schemeClr val="accent2"/>
                </a:solidFill>
              </a:rPr>
              <a:t>then </a:t>
            </a:r>
            <a:r>
              <a:rPr u="sng">
                <a:solidFill>
                  <a:schemeClr val="accent2"/>
                </a:solidFill>
              </a:rPr>
              <a:t>accept</a:t>
            </a:r>
            <a:r>
              <a:t>  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</m:oMath>
            </a14:m>
          </a:p>
          <a:p>
            <a:pPr marL="294105" indent="-294105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200"/>
            </a:pPr>
            <a:r>
              <a:rPr>
                <a:solidFill>
                  <a:schemeClr val="accent6"/>
                </a:solidFill>
              </a:rPr>
              <a:t>else: then stay</a:t>
            </a:r>
            <a:r>
              <a:t> at 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current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26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7" name="Consider a distribution"/>
          <p:cNvSpPr txBox="1"/>
          <p:nvPr/>
        </p:nvSpPr>
        <p:spPr>
          <a:xfrm>
            <a:off x="8156965" y="641171"/>
            <a:ext cx="3292129" cy="41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Consider a distribution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528" name="Flowchart-of-Metropolis-Hastings-M-H-algorithm-for-the-parameter-estimation-using-the.png" descr="Flowchart-of-Metropolis-Hastings-M-H-algorithm-for-the-parameter-estimation-using-th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348" y="1400163"/>
            <a:ext cx="8358207" cy="526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34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35" name="Consider a 2D distribution"/>
          <p:cNvSpPr txBox="1"/>
          <p:nvPr/>
        </p:nvSpPr>
        <p:spPr>
          <a:xfrm>
            <a:off x="8156965" y="641171"/>
            <a:ext cx="3668801" cy="417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/>
            </a:pPr>
            <a:r>
              <a:t>Consider a 2D distribution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536" name="Screenshot 2025-02-02 at 23.55.53.png" descr="Screenshot 2025-02-02 at 23.55.53.png"/>
          <p:cNvPicPr>
            <a:picLocks noChangeAspect="1"/>
          </p:cNvPicPr>
          <p:nvPr/>
        </p:nvPicPr>
        <p:blipFill>
          <a:blip r:embed="rId3">
            <a:extLst/>
          </a:blip>
          <a:srcRect l="5829" t="15502" r="16166" b="2400"/>
          <a:stretch>
            <a:fillRect/>
          </a:stretch>
        </p:blipFill>
        <p:spPr>
          <a:xfrm>
            <a:off x="2859466" y="1320280"/>
            <a:ext cx="5276394" cy="5344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1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42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43" name="Key features:"/>
          <p:cNvSpPr txBox="1"/>
          <p:nvPr/>
        </p:nvSpPr>
        <p:spPr>
          <a:xfrm>
            <a:off x="1350856" y="1602989"/>
            <a:ext cx="1919273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Key features: </a:t>
            </a:r>
          </a:p>
        </p:txBody>
      </p:sp>
      <p:sp>
        <p:nvSpPr>
          <p:cNvPr id="544" name="no need to know the true normalised probabilities"/>
          <p:cNvSpPr txBox="1"/>
          <p:nvPr/>
        </p:nvSpPr>
        <p:spPr>
          <a:xfrm>
            <a:off x="3504287" y="1590289"/>
            <a:ext cx="7077173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no need to know the true normalised probabilities</a:t>
            </a:r>
          </a:p>
        </p:txBody>
      </p:sp>
      <p:sp>
        <p:nvSpPr>
          <p:cNvPr id="545" name="Equation"/>
          <p:cNvSpPr txBox="1"/>
          <p:nvPr/>
        </p:nvSpPr>
        <p:spPr>
          <a:xfrm>
            <a:off x="5833497" y="2178589"/>
            <a:ext cx="2748952" cy="7380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move</m:t>
                      </m:r>
                    </m:sub>
                  </m:sSub>
                  <m:r>
                    <a:rPr xmlns:a="http://schemas.openxmlformats.org/drawingml/2006/main" sz="2200" i="1">
                      <a:solidFill>
                        <a:srgbClr val="ED7D31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xmlns:a="http://schemas.openxmlformats.org/drawingml/2006/main" sz="22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proposed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22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xmlns:a="http://schemas.openxmlformats.org/drawingml/2006/main" sz="220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current</m:t>
                          </m:r>
                        </m:sub>
                      </m:sSub>
                      <m:r>
                        <a:rPr xmlns:a="http://schemas.openxmlformats.org/drawingml/2006/main" sz="220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2200">
              <a:solidFill>
                <a:srgbClr val="ED7D31"/>
              </a:solidFill>
            </a:endParaRPr>
          </a:p>
        </p:txBody>
      </p:sp>
      <p:sp>
        <p:nvSpPr>
          <p:cNvPr id="546" name="only requirement is that"/>
          <p:cNvSpPr txBox="1"/>
          <p:nvPr/>
        </p:nvSpPr>
        <p:spPr>
          <a:xfrm>
            <a:off x="3490627" y="3120278"/>
            <a:ext cx="4444976" cy="48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only requirement is that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  <p:sp>
        <p:nvSpPr>
          <p:cNvPr id="547" name="Simple to implement:"/>
          <p:cNvSpPr txBox="1"/>
          <p:nvPr/>
        </p:nvSpPr>
        <p:spPr>
          <a:xfrm>
            <a:off x="1401656" y="5392077"/>
            <a:ext cx="2990327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Simple to implement:</a:t>
            </a:r>
          </a:p>
        </p:txBody>
      </p:sp>
      <p:sp>
        <p:nvSpPr>
          <p:cNvPr id="548" name="Generate a random value…"/>
          <p:cNvSpPr txBox="1"/>
          <p:nvPr/>
        </p:nvSpPr>
        <p:spPr>
          <a:xfrm>
            <a:off x="5824320" y="4698726"/>
            <a:ext cx="4435241" cy="182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7578" indent="-347578">
              <a:buSzPct val="100000"/>
              <a:buAutoNum type="arabicPeriod" startAt="1"/>
              <a:defRPr sz="2600"/>
            </a:pPr>
            <a:r>
              <a:t>Generate a random value</a:t>
            </a:r>
          </a:p>
          <a:p>
            <a:pPr marL="347578" indent="-347578">
              <a:buSzPct val="100000"/>
              <a:buAutoNum type="arabicPeriod" startAt="1"/>
              <a:defRPr sz="2600"/>
            </a:pPr>
            <a:r>
              <a:t>Evaluate </a:t>
            </a:r>
            <a14:m>
              <m:oMath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proposed</m:t>
                    </m:r>
                  </m:sub>
                </m:sSub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marL="347578" indent="-347578">
              <a:buSzPct val="100000"/>
              <a:buAutoNum type="arabicPeriod" startAt="1"/>
              <a:defRPr sz="2600"/>
            </a:pPr>
            <a:r>
              <a:t>Draw a random </a:t>
            </a:r>
            <a:r>
              <a:rPr i="1"/>
              <a:t>uniform</a:t>
            </a:r>
            <a:r>
              <a:t> value</a:t>
            </a:r>
          </a:p>
          <a:p>
            <a:pPr marL="347578" indent="-347578">
              <a:buSzPct val="100000"/>
              <a:buAutoNum type="arabicPeriod" startAt="1"/>
              <a:defRPr sz="2600"/>
            </a:pPr>
            <a:r>
              <a:t>Repeat N times</a:t>
            </a:r>
          </a:p>
        </p:txBody>
      </p:sp>
      <p:sp>
        <p:nvSpPr>
          <p:cNvPr id="549" name="no memory of previous steps"/>
          <p:cNvSpPr txBox="1"/>
          <p:nvPr/>
        </p:nvSpPr>
        <p:spPr>
          <a:xfrm>
            <a:off x="3469904" y="3710108"/>
            <a:ext cx="4232422" cy="43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rPr u="sng"/>
              <a:t>no memory</a:t>
            </a:r>
            <a:r>
              <a:t> of previous steps</a:t>
            </a:r>
          </a:p>
        </p:txBody>
      </p:sp>
      <p:sp>
        <p:nvSpPr>
          <p:cNvPr id="550" name="Line"/>
          <p:cNvSpPr/>
          <p:nvPr/>
        </p:nvSpPr>
        <p:spPr>
          <a:xfrm>
            <a:off x="4090951" y="4435628"/>
            <a:ext cx="2990328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5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56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57" name="Common problems:"/>
          <p:cNvSpPr txBox="1"/>
          <p:nvPr/>
        </p:nvSpPr>
        <p:spPr>
          <a:xfrm>
            <a:off x="1350856" y="1602989"/>
            <a:ext cx="2831032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u="sng"/>
            </a:lvl1pPr>
          </a:lstStyle>
          <a:p>
            <a:pPr/>
            <a:r>
              <a:t>Common problems: </a:t>
            </a:r>
          </a:p>
        </p:txBody>
      </p:sp>
      <p:sp>
        <p:nvSpPr>
          <p:cNvPr id="558" name="starting value far from"/>
          <p:cNvSpPr txBox="1"/>
          <p:nvPr/>
        </p:nvSpPr>
        <p:spPr>
          <a:xfrm>
            <a:off x="2058006" y="2325841"/>
            <a:ext cx="4359468" cy="509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starting value far from </a:t>
            </a:r>
            <a14:m>
              <m:oMath>
                <m:sSub>
                  <m:e>
                    <m:r>
                      <m:rPr>
                        <m:scr m:val="script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max</m:t>
                    </m:r>
                  </m:sub>
                </m:sSub>
              </m:oMath>
            </a14:m>
            <a:r>
              <a:t> </a:t>
            </a:r>
          </a:p>
        </p:txBody>
      </p:sp>
      <p:sp>
        <p:nvSpPr>
          <p:cNvPr id="559" name="Reject the first N steps : the burn in"/>
          <p:cNvSpPr txBox="1"/>
          <p:nvPr/>
        </p:nvSpPr>
        <p:spPr>
          <a:xfrm>
            <a:off x="3552689" y="2916915"/>
            <a:ext cx="5086622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Reject the first N steps : the </a:t>
            </a:r>
            <a:r>
              <a:rPr b="1"/>
              <a:t>burn in</a:t>
            </a:r>
          </a:p>
        </p:txBody>
      </p:sp>
      <p:sp>
        <p:nvSpPr>
          <p:cNvPr id="560" name="suitable values for"/>
          <p:cNvSpPr txBox="1"/>
          <p:nvPr/>
        </p:nvSpPr>
        <p:spPr>
          <a:xfrm>
            <a:off x="2058006" y="3735326"/>
            <a:ext cx="3346912" cy="46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suitable values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280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2800" i="1">
                    <a:solidFill>
                      <a:srgbClr val="4472C4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</a:t>
            </a:r>
            <a:endParaRPr>
              <a:solidFill>
                <a:srgbClr val="4472C4"/>
              </a:solidFill>
            </a:endParaRPr>
          </a:p>
        </p:txBody>
      </p:sp>
      <p:sp>
        <p:nvSpPr>
          <p:cNvPr id="561" name="Small value  == slow exploration…"/>
          <p:cNvSpPr txBox="1"/>
          <p:nvPr/>
        </p:nvSpPr>
        <p:spPr>
          <a:xfrm>
            <a:off x="3553254" y="4361859"/>
            <a:ext cx="5085492" cy="85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Small value  == slow exploration</a:t>
            </a:r>
          </a:p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Large value  == low acceptance rate</a:t>
            </a:r>
          </a:p>
        </p:txBody>
      </p:sp>
      <p:sp>
        <p:nvSpPr>
          <p:cNvPr id="562" name="local maxima"/>
          <p:cNvSpPr txBox="1"/>
          <p:nvPr/>
        </p:nvSpPr>
        <p:spPr>
          <a:xfrm>
            <a:off x="2074939" y="5432529"/>
            <a:ext cx="2087735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local maxima</a:t>
            </a:r>
          </a:p>
        </p:txBody>
      </p:sp>
      <p:sp>
        <p:nvSpPr>
          <p:cNvPr id="563" name="multiple peaks in the distribution"/>
          <p:cNvSpPr txBox="1"/>
          <p:nvPr/>
        </p:nvSpPr>
        <p:spPr>
          <a:xfrm>
            <a:off x="3553254" y="5893426"/>
            <a:ext cx="4771254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multiple peaks in the distribution</a:t>
            </a:r>
          </a:p>
        </p:txBody>
      </p:sp>
      <p:sp>
        <p:nvSpPr>
          <p:cNvPr id="564" name="Trial &amp; error"/>
          <p:cNvSpPr txBox="1"/>
          <p:nvPr/>
        </p:nvSpPr>
        <p:spPr>
          <a:xfrm rot="5400000">
            <a:off x="8486970" y="3613940"/>
            <a:ext cx="3091717" cy="70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chemeClr val="accent2"/>
                </a:solidFill>
              </a:defRPr>
            </a:lvl1pPr>
          </a:lstStyle>
          <a:p>
            <a:pPr/>
            <a:r>
              <a:t>Trial &amp;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Metropolis-Hastings Algorithm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Metropolis-Hastings Algorithm</a:t>
            </a:r>
          </a:p>
        </p:txBody>
      </p:sp>
      <p:sp>
        <p:nvSpPr>
          <p:cNvPr id="570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71" name="Advantages:"/>
          <p:cNvSpPr txBox="1"/>
          <p:nvPr/>
        </p:nvSpPr>
        <p:spPr>
          <a:xfrm>
            <a:off x="1350856" y="1602989"/>
            <a:ext cx="1740791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u="sng"/>
            </a:lvl1pPr>
          </a:lstStyle>
          <a:p>
            <a:pPr/>
            <a:r>
              <a:t>Advantages:</a:t>
            </a:r>
          </a:p>
        </p:txBody>
      </p:sp>
      <p:sp>
        <p:nvSpPr>
          <p:cNvPr id="572" name="easy to code"/>
          <p:cNvSpPr txBox="1"/>
          <p:nvPr/>
        </p:nvSpPr>
        <p:spPr>
          <a:xfrm>
            <a:off x="2058006" y="2325841"/>
            <a:ext cx="2007442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easy to code</a:t>
            </a:r>
          </a:p>
        </p:txBody>
      </p:sp>
      <p:sp>
        <p:nvSpPr>
          <p:cNvPr id="573" name="plenty of pre-made packages available"/>
          <p:cNvSpPr txBox="1"/>
          <p:nvPr/>
        </p:nvSpPr>
        <p:spPr>
          <a:xfrm>
            <a:off x="3552689" y="2916915"/>
            <a:ext cx="5458097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plenty of pre-made packages available</a:t>
            </a:r>
          </a:p>
        </p:txBody>
      </p:sp>
      <p:sp>
        <p:nvSpPr>
          <p:cNvPr id="574" name="easy to test"/>
          <p:cNvSpPr txBox="1"/>
          <p:nvPr/>
        </p:nvSpPr>
        <p:spPr>
          <a:xfrm>
            <a:off x="2058006" y="3735326"/>
            <a:ext cx="1866042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easy to test</a:t>
            </a:r>
          </a:p>
        </p:txBody>
      </p:sp>
      <p:sp>
        <p:nvSpPr>
          <p:cNvPr id="575" name="fine-tuning is possible with modern computers"/>
          <p:cNvSpPr txBox="1"/>
          <p:nvPr/>
        </p:nvSpPr>
        <p:spPr>
          <a:xfrm>
            <a:off x="3553254" y="4195621"/>
            <a:ext cx="6575746" cy="43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fine-tuning is possible with modern computers</a:t>
            </a:r>
          </a:p>
        </p:txBody>
      </p:sp>
      <p:sp>
        <p:nvSpPr>
          <p:cNvPr id="576" name="mathematically rigorous"/>
          <p:cNvSpPr txBox="1"/>
          <p:nvPr/>
        </p:nvSpPr>
        <p:spPr>
          <a:xfrm>
            <a:off x="2058006" y="5144810"/>
            <a:ext cx="3580728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Font typeface="Arial"/>
              <a:buChar char="•"/>
              <a:defRPr sz="2600"/>
            </a:lvl1pPr>
          </a:lstStyle>
          <a:p>
            <a:pPr/>
            <a:r>
              <a:t>mathematically rigorous</a:t>
            </a:r>
          </a:p>
        </p:txBody>
      </p:sp>
      <p:sp>
        <p:nvSpPr>
          <p:cNvPr id="577" name="always works as"/>
          <p:cNvSpPr txBox="1"/>
          <p:nvPr/>
        </p:nvSpPr>
        <p:spPr>
          <a:xfrm>
            <a:off x="3536320" y="5605707"/>
            <a:ext cx="4671692" cy="55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t>always works as </a:t>
            </a:r>
            <a14:m>
              <m:oMath>
                <m:sSub>
                  <m:e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samples</m:t>
                    </m:r>
                  </m:sub>
                </m:sSub>
                <m: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2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Convergence: look at the data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Convergence: look at the data</a:t>
            </a:r>
          </a:p>
        </p:txBody>
      </p:sp>
      <p:sp>
        <p:nvSpPr>
          <p:cNvPr id="583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584" name="Screenshot 2025-02-02 at 23.18.23.png" descr="Screenshot 2025-02-02 at 23.18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2518" y="1268290"/>
            <a:ext cx="5866964" cy="432142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parameter value"/>
          <p:cNvSpPr txBox="1"/>
          <p:nvPr/>
        </p:nvSpPr>
        <p:spPr>
          <a:xfrm>
            <a:off x="5112482" y="5404523"/>
            <a:ext cx="1967035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parameter value</a:t>
            </a:r>
          </a:p>
        </p:txBody>
      </p:sp>
      <p:sp>
        <p:nvSpPr>
          <p:cNvPr id="586" name="# iterations"/>
          <p:cNvSpPr txBox="1"/>
          <p:nvPr/>
        </p:nvSpPr>
        <p:spPr>
          <a:xfrm rot="16200000">
            <a:off x="2326949" y="3236312"/>
            <a:ext cx="1384224" cy="3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# iterations</a:t>
            </a:r>
          </a:p>
        </p:txBody>
      </p:sp>
      <p:sp>
        <p:nvSpPr>
          <p:cNvPr id="587" name="Line"/>
          <p:cNvSpPr/>
          <p:nvPr/>
        </p:nvSpPr>
        <p:spPr>
          <a:xfrm>
            <a:off x="3740343" y="4292600"/>
            <a:ext cx="4967098" cy="0"/>
          </a:xfrm>
          <a:prstGeom prst="line">
            <a:avLst/>
          </a:prstGeom>
          <a:ln w="635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88" name="Rectangle"/>
          <p:cNvSpPr/>
          <p:nvPr/>
        </p:nvSpPr>
        <p:spPr>
          <a:xfrm>
            <a:off x="3708400" y="4298354"/>
            <a:ext cx="5030985" cy="857846"/>
          </a:xfrm>
          <a:prstGeom prst="rect">
            <a:avLst/>
          </a:prstGeom>
          <a:solidFill>
            <a:schemeClr val="accent2">
              <a:alpha val="62142"/>
            </a:schemeClr>
          </a:solidFill>
          <a:ln w="12700">
            <a:solidFill>
              <a:srgbClr val="AD5B24">
                <a:alpha val="62142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9" name="burn-in"/>
          <p:cNvSpPr txBox="1"/>
          <p:nvPr/>
        </p:nvSpPr>
        <p:spPr>
          <a:xfrm>
            <a:off x="7305349" y="4534589"/>
            <a:ext cx="938385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burn-in</a:t>
            </a:r>
          </a:p>
        </p:txBody>
      </p:sp>
      <p:sp>
        <p:nvSpPr>
          <p:cNvPr id="590" name="Calculate mean,   at regular intervals  ;  calculate acceptance rate (~0.4)…"/>
          <p:cNvSpPr txBox="1"/>
          <p:nvPr/>
        </p:nvSpPr>
        <p:spPr>
          <a:xfrm>
            <a:off x="1686969" y="5853256"/>
            <a:ext cx="8478265" cy="762874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200"/>
            </a:pPr>
            <a:r>
              <a:t>Calculate mean,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  <a:r>
              <a:t> at regular intervals  ;  calculate acceptance rate (~0.4)</a:t>
            </a:r>
          </a:p>
          <a:p>
            <a:pPr marL="228600" indent="-228600">
              <a:buSzPct val="100000"/>
              <a:buFont typeface="Arial"/>
              <a:buChar char="•"/>
              <a:defRPr sz="2200"/>
            </a:pPr>
            <a:r>
              <a:t>Perform and combine multiple chains from different initial conditions</a:t>
            </a:r>
          </a:p>
        </p:txBody>
      </p:sp>
      <p:sp>
        <p:nvSpPr>
          <p:cNvPr id="591" name="many mathematical…"/>
          <p:cNvSpPr txBox="1"/>
          <p:nvPr/>
        </p:nvSpPr>
        <p:spPr>
          <a:xfrm>
            <a:off x="9201932" y="297634"/>
            <a:ext cx="2479178" cy="74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/>
            </a:pPr>
            <a:r>
              <a:t>many mathematical </a:t>
            </a:r>
          </a:p>
          <a:p>
            <a:pPr>
              <a:defRPr sz="2200"/>
            </a:pPr>
            <a:r>
              <a:t>approaches available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Finding the posterior: marginalisation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Finding the posterior: marginalisation</a:t>
            </a:r>
          </a:p>
        </p:txBody>
      </p:sp>
      <p:sp>
        <p:nvSpPr>
          <p:cNvPr id="597" name="Rectangle"/>
          <p:cNvSpPr/>
          <p:nvPr/>
        </p:nvSpPr>
        <p:spPr>
          <a:xfrm>
            <a:off x="953321" y="1240180"/>
            <a:ext cx="9849788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 sz="2000"/>
            </a:pPr>
          </a:p>
        </p:txBody>
      </p:sp>
      <p:pic>
        <p:nvPicPr>
          <p:cNvPr id="598" name="Screenshot 2025-02-02 at 23.51.16.png" descr="Screenshot 2025-02-02 at 23.51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0978" y="1269477"/>
            <a:ext cx="6188947" cy="469753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Rectangle"/>
          <p:cNvSpPr/>
          <p:nvPr/>
        </p:nvSpPr>
        <p:spPr>
          <a:xfrm>
            <a:off x="3412066" y="1557866"/>
            <a:ext cx="1942043" cy="8909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0" name="Rectangle"/>
          <p:cNvSpPr/>
          <p:nvPr/>
        </p:nvSpPr>
        <p:spPr>
          <a:xfrm>
            <a:off x="4834430" y="5715000"/>
            <a:ext cx="1942043" cy="8909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1" name="The cool part: A histogram of the chain is the marginalisation!"/>
          <p:cNvSpPr txBox="1"/>
          <p:nvPr/>
        </p:nvSpPr>
        <p:spPr>
          <a:xfrm>
            <a:off x="1283539" y="5931763"/>
            <a:ext cx="9043825" cy="457459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/>
            </a:pPr>
            <a:r>
              <a:rPr b="1"/>
              <a:t>The cool part</a:t>
            </a:r>
            <a:r>
              <a:t>: A histogram of the chain is the marginalisation!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6" name="Rectangle"/>
          <p:cNvSpPr/>
          <p:nvPr/>
        </p:nvSpPr>
        <p:spPr>
          <a:xfrm>
            <a:off x="953321" y="292177"/>
            <a:ext cx="9849788" cy="6401723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607" name="Screenshot 2025-02-02 at 23.55.53.png" descr="Screenshot 2025-02-02 at 23.55.53.png"/>
          <p:cNvPicPr>
            <a:picLocks noChangeAspect="1"/>
          </p:cNvPicPr>
          <p:nvPr/>
        </p:nvPicPr>
        <p:blipFill>
          <a:blip r:embed="rId3">
            <a:extLst/>
          </a:blip>
          <a:srcRect l="5829" t="2400" r="3441" b="2400"/>
          <a:stretch>
            <a:fillRect/>
          </a:stretch>
        </p:blipFill>
        <p:spPr>
          <a:xfrm>
            <a:off x="2859466" y="467398"/>
            <a:ext cx="6137150" cy="6197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2" name="Markov-Chain Monte-Carlo"/>
          <p:cNvSpPr txBox="1"/>
          <p:nvPr>
            <p:ph type="title" idx="4294967295"/>
          </p:nvPr>
        </p:nvSpPr>
        <p:spPr>
          <a:xfrm>
            <a:off x="547651" y="18715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Markov-Chain Monte-Carlo</a:t>
            </a:r>
          </a:p>
        </p:txBody>
      </p:sp>
      <p:sp>
        <p:nvSpPr>
          <p:cNvPr id="613" name="Rectangle"/>
          <p:cNvSpPr/>
          <p:nvPr/>
        </p:nvSpPr>
        <p:spPr>
          <a:xfrm>
            <a:off x="283132" y="1240180"/>
            <a:ext cx="11495827" cy="54537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4" name="Alternatives:"/>
          <p:cNvSpPr txBox="1"/>
          <p:nvPr/>
        </p:nvSpPr>
        <p:spPr>
          <a:xfrm>
            <a:off x="402589" y="1470791"/>
            <a:ext cx="1800124" cy="437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u="sng"/>
            </a:lvl1pPr>
          </a:lstStyle>
          <a:p>
            <a:pPr/>
            <a:r>
              <a:t>Alternatives:</a:t>
            </a:r>
          </a:p>
        </p:txBody>
      </p:sp>
      <p:sp>
        <p:nvSpPr>
          <p:cNvPr id="615" name="Gibbs Sampling :…"/>
          <p:cNvSpPr txBox="1"/>
          <p:nvPr/>
        </p:nvSpPr>
        <p:spPr>
          <a:xfrm>
            <a:off x="1197757" y="2130929"/>
            <a:ext cx="8209184" cy="85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rPr>
                <a:solidFill>
                  <a:schemeClr val="accent1"/>
                </a:solidFill>
              </a:rPr>
              <a:t>Gibbs Sampling</a:t>
            </a:r>
            <a:r>
              <a:t> : </a:t>
            </a:r>
          </a:p>
          <a:p>
            <a:pPr lvl="3" marL="1930400" indent="-228600">
              <a:buSzPct val="100000"/>
              <a:buFont typeface="Arial"/>
              <a:buChar char="•"/>
              <a:defRPr sz="2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https://en.wikipedia.org/wiki/Gibbs_sampling</a:t>
            </a:r>
          </a:p>
        </p:txBody>
      </p:sp>
      <p:sp>
        <p:nvSpPr>
          <p:cNvPr id="616" name="Nested Sampling :…"/>
          <p:cNvSpPr txBox="1"/>
          <p:nvPr/>
        </p:nvSpPr>
        <p:spPr>
          <a:xfrm>
            <a:off x="1201461" y="3210168"/>
            <a:ext cx="9862764" cy="856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rPr>
                <a:solidFill>
                  <a:schemeClr val="accent1"/>
                </a:solidFill>
              </a:rPr>
              <a:t>Nested Sampling</a:t>
            </a:r>
            <a:r>
              <a:t> : </a:t>
            </a:r>
          </a:p>
          <a:p>
            <a:pPr lvl="3" marL="1930400" indent="-228600">
              <a:buSzPct val="100000"/>
              <a:buFont typeface="Arial"/>
              <a:buChar char="•"/>
              <a:defRPr sz="2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https://en.wikipedia.org/wiki/Nested_sampling_algorithm</a:t>
            </a:r>
          </a:p>
        </p:txBody>
      </p:sp>
      <p:sp>
        <p:nvSpPr>
          <p:cNvPr id="617" name="Hierarchical Regression :…"/>
          <p:cNvSpPr txBox="1"/>
          <p:nvPr/>
        </p:nvSpPr>
        <p:spPr>
          <a:xfrm>
            <a:off x="1213872" y="4289406"/>
            <a:ext cx="8439421" cy="85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rPr>
                <a:solidFill>
                  <a:schemeClr val="accent1"/>
                </a:solidFill>
              </a:rPr>
              <a:t>Hierarchical Regression</a:t>
            </a:r>
            <a:r>
              <a:t> : </a:t>
            </a:r>
          </a:p>
          <a:p>
            <a:pPr lvl="3" marL="1930400" indent="-228600">
              <a:buSzPct val="100000"/>
              <a:buFont typeface="Arial"/>
              <a:buChar char="•"/>
              <a:defRPr sz="2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https://en.wikipedia.org/wiki/Multilevel_model</a:t>
            </a:r>
          </a:p>
        </p:txBody>
      </p:sp>
      <p:sp>
        <p:nvSpPr>
          <p:cNvPr id="618" name="Hamiltonian Monte Carlo (inc NUTS):…"/>
          <p:cNvSpPr txBox="1"/>
          <p:nvPr/>
        </p:nvSpPr>
        <p:spPr>
          <a:xfrm>
            <a:off x="1271433" y="5368644"/>
            <a:ext cx="9649134" cy="85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Font typeface="Arial"/>
              <a:buChar char="•"/>
              <a:defRPr sz="2600"/>
            </a:pPr>
            <a:r>
              <a:rPr>
                <a:solidFill>
                  <a:schemeClr val="accent1"/>
                </a:solidFill>
              </a:rPr>
              <a:t>Hamiltonian Monte Carlo (inc NUTS)</a:t>
            </a:r>
            <a:r>
              <a:t>: </a:t>
            </a:r>
          </a:p>
          <a:p>
            <a:pPr lvl="3" marL="1930400" indent="-228600">
              <a:buSzPct val="100000"/>
              <a:buFont typeface="Arial"/>
              <a:buChar char="•"/>
              <a:defRPr sz="26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https://en.wikipedia.org/wiki/Hamiltonian_Monte_Carlo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Week 13: Learning aims"/>
          <p:cNvSpPr txBox="1"/>
          <p:nvPr>
            <p:ph type="title" idx="4294967295"/>
          </p:nvPr>
        </p:nvSpPr>
        <p:spPr>
          <a:xfrm>
            <a:off x="488152" y="14626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i="1" sz="3600">
                <a:solidFill>
                  <a:srgbClr val="C00000"/>
                </a:solidFill>
              </a:defRPr>
            </a:lvl1pPr>
          </a:lstStyle>
          <a:p>
            <a:pPr/>
            <a:r>
              <a:t>Week 13: Learning aims</a:t>
            </a:r>
          </a:p>
        </p:txBody>
      </p:sp>
      <p:sp>
        <p:nvSpPr>
          <p:cNvPr id="147" name="Today we will introduce…"/>
          <p:cNvSpPr txBox="1"/>
          <p:nvPr>
            <p:ph type="body" idx="4294967295"/>
          </p:nvPr>
        </p:nvSpPr>
        <p:spPr>
          <a:xfrm>
            <a:off x="914466" y="1597347"/>
            <a:ext cx="9956668" cy="42877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>
                <a:solidFill>
                  <a:srgbClr val="C00000"/>
                </a:solidFill>
              </a:defRPr>
            </a:pPr>
            <a:r>
              <a:rPr i="1"/>
              <a:t>Today we will introduce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rPr u="sng"/>
              <a:t>Bayes theorem</a:t>
            </a:r>
            <a:r>
              <a:t> and how it relates to parameter estimation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The </a:t>
            </a:r>
            <a:r>
              <a:rPr i="1"/>
              <a:t>posterior</a:t>
            </a:r>
            <a:r>
              <a:t>, </a:t>
            </a:r>
            <a:r>
              <a:rPr i="1"/>
              <a:t>likelihood</a:t>
            </a:r>
            <a:r>
              <a:t>, </a:t>
            </a:r>
            <a:r>
              <a:rPr i="1"/>
              <a:t>prior</a:t>
            </a:r>
            <a:r>
              <a:t> and </a:t>
            </a:r>
            <a:r>
              <a:rPr i="1"/>
              <a:t>evidence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The difference between Bayesian v Frequentist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 u="sng"/>
            </a:pPr>
            <a:r>
              <a:t>Sampling methods: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 u="sng"/>
            </a:pPr>
            <a:r>
              <a:rPr u="none"/>
              <a:t>Markov Chain Monte Carlo (</a:t>
            </a:r>
            <a:r>
              <a:t>MCMC</a:t>
            </a:r>
            <a:r>
              <a:rPr u="none"/>
              <a:t>)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Practical tips for smooth sampling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Estimating distributions from MCMC</a:t>
            </a:r>
          </a:p>
        </p:txBody>
      </p:sp>
      <p:sp>
        <p:nvSpPr>
          <p:cNvPr id="148" name="Practical examples on Friday!"/>
          <p:cNvSpPr txBox="1"/>
          <p:nvPr/>
        </p:nvSpPr>
        <p:spPr>
          <a:xfrm>
            <a:off x="7969679" y="6010575"/>
            <a:ext cx="3097695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accent1">
                    <a:satOff val="-3547"/>
                    <a:lumOff val="-10352"/>
                  </a:schemeClr>
                </a:solidFill>
              </a:defRPr>
            </a:lvl1pPr>
          </a:lstStyle>
          <a:p>
            <a:pPr/>
            <a:r>
              <a:t>Practical examples on Friday!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3" name="Corner-plot-showing-the-results-of-our-MCMC-parameter-estimation-for-the-wind-ISM-model.png" descr="Corner-plot-showing-the-results-of-our-MCMC-parameter-estimation-for-the-wind-ISM-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977" y="-702133"/>
            <a:ext cx="7473512" cy="752626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Output:…"/>
          <p:cNvSpPr txBox="1"/>
          <p:nvPr/>
        </p:nvSpPr>
        <p:spPr>
          <a:xfrm>
            <a:off x="6058172" y="622237"/>
            <a:ext cx="5697515" cy="249094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chemeClr val="accent2"/>
                </a:solidFill>
              </a:defRPr>
            </a:pPr>
            <a:r>
              <a:rPr u="sng"/>
              <a:t>Output:</a:t>
            </a:r>
            <a:r>
              <a:t> </a:t>
            </a:r>
          </a:p>
          <a:p>
            <a:pPr marL="228599" indent="-228599">
              <a:buSzPct val="100000"/>
              <a:buFont typeface="Arial"/>
              <a:buChar char="•"/>
              <a:defRPr sz="3200">
                <a:solidFill>
                  <a:schemeClr val="accent2"/>
                </a:solidFill>
              </a:defRPr>
            </a:pPr>
            <a:r>
              <a:t>multiple degenerate parameters </a:t>
            </a:r>
          </a:p>
          <a:p>
            <a:pPr marL="228599" indent="-228599">
              <a:buSzPct val="100000"/>
              <a:buFont typeface="Arial"/>
              <a:buChar char="•"/>
              <a:defRPr sz="3200">
                <a:solidFill>
                  <a:schemeClr val="accent2"/>
                </a:solidFill>
              </a:defRPr>
            </a:pPr>
            <a:r>
              <a:t>complicated distributions</a:t>
            </a:r>
          </a:p>
          <a:p>
            <a:pPr lvl="3">
              <a:defRPr sz="3200">
                <a:solidFill>
                  <a:schemeClr val="accent2"/>
                </a:solidFill>
              </a:defRPr>
            </a:pPr>
          </a:p>
          <a:p>
            <a:pPr>
              <a:defRPr sz="3200">
                <a:solidFill>
                  <a:schemeClr val="accent2"/>
                </a:solidFill>
              </a:defRPr>
            </a:pPr>
            <a:r>
              <a:t>=&gt; all constrained simultaneously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9" name="Week 13: Learning outcomes"/>
          <p:cNvSpPr txBox="1"/>
          <p:nvPr>
            <p:ph type="title" idx="4294967295"/>
          </p:nvPr>
        </p:nvSpPr>
        <p:spPr>
          <a:xfrm>
            <a:off x="488152" y="14626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i="1" sz="3600">
                <a:solidFill>
                  <a:srgbClr val="C00000"/>
                </a:solidFill>
              </a:defRPr>
            </a:lvl1pPr>
          </a:lstStyle>
          <a:p>
            <a:pPr/>
            <a:r>
              <a:t>Week 13: Learning outcomes</a:t>
            </a:r>
          </a:p>
        </p:txBody>
      </p:sp>
      <p:sp>
        <p:nvSpPr>
          <p:cNvPr id="630" name="Today we have learnt…"/>
          <p:cNvSpPr txBox="1"/>
          <p:nvPr>
            <p:ph type="body" idx="4294967295"/>
          </p:nvPr>
        </p:nvSpPr>
        <p:spPr>
          <a:xfrm>
            <a:off x="914466" y="1597347"/>
            <a:ext cx="9956668" cy="42877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>
                <a:solidFill>
                  <a:srgbClr val="C00000"/>
                </a:solidFill>
              </a:defRPr>
            </a:pPr>
            <a:r>
              <a:rPr i="1"/>
              <a:t>Today we have learnt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The mathematical formalism for </a:t>
            </a:r>
            <a:r>
              <a:rPr u="sng"/>
              <a:t>Bayes theorem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The difference between the </a:t>
            </a:r>
            <a:r>
              <a:rPr i="1"/>
              <a:t>posterior</a:t>
            </a:r>
            <a:r>
              <a:t>, </a:t>
            </a:r>
            <a:r>
              <a:rPr i="1"/>
              <a:t>likelihood</a:t>
            </a:r>
            <a:r>
              <a:t>, </a:t>
            </a:r>
            <a:r>
              <a:rPr i="1"/>
              <a:t>prior</a:t>
            </a:r>
            <a:r>
              <a:t> and </a:t>
            </a:r>
            <a:r>
              <a:rPr i="1"/>
              <a:t>evidence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The fundamental difference between Bayesian v Frequentist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 u="sng"/>
            </a:pPr>
            <a:r>
              <a:t>How to sample a/multiple parameters efficiently </a:t>
            </a:r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 u="sng"/>
            </a:pPr>
            <a:r>
              <a:rPr u="none"/>
              <a:t>Markov Chain Monte Carlo (</a:t>
            </a:r>
            <a:r>
              <a:t>MCMC</a:t>
            </a:r>
            <a:r>
              <a:rPr u="none"/>
              <a:t>)</a:t>
            </a:r>
            <a:endParaRPr u="none"/>
          </a:p>
          <a:p>
            <a:pPr lvl="2" marL="1143000" indent="-228600">
              <a:spcBef>
                <a:spcPts val="500"/>
              </a:spcBef>
              <a:buSzPct val="100000"/>
              <a:buChar char="-"/>
              <a:defRPr sz="2200" u="sng"/>
            </a:pPr>
            <a:r>
              <a:rPr u="none"/>
              <a:t>The Metropolis-Hastings algorithm</a:t>
            </a:r>
          </a:p>
          <a:p>
            <a:pPr lvl="1" marL="876300" indent="-228600">
              <a:spcBef>
                <a:spcPts val="500"/>
              </a:spcBef>
              <a:buSzPct val="100000"/>
              <a:buChar char="-"/>
              <a:defRPr sz="2200"/>
            </a:pPr>
            <a:r>
              <a:t>How to implement this in python</a:t>
            </a:r>
          </a:p>
        </p:txBody>
      </p:sp>
      <p:sp>
        <p:nvSpPr>
          <p:cNvPr id="631" name="Practical examples on Friday!"/>
          <p:cNvSpPr txBox="1"/>
          <p:nvPr/>
        </p:nvSpPr>
        <p:spPr>
          <a:xfrm>
            <a:off x="7969679" y="6010575"/>
            <a:ext cx="3097695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accent1">
                    <a:satOff val="-3547"/>
                    <a:lumOff val="-10352"/>
                  </a:schemeClr>
                </a:solidFill>
              </a:defRPr>
            </a:lvl1pPr>
          </a:lstStyle>
          <a:p>
            <a:pPr/>
            <a:r>
              <a:t>Practical examples on Friday!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"/>
          <p:cNvSpPr/>
          <p:nvPr/>
        </p:nvSpPr>
        <p:spPr>
          <a:xfrm>
            <a:off x="6730330" y="2385905"/>
            <a:ext cx="4722787" cy="439456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2700">
            <a:solidFill>
              <a:srgbClr val="A7A7A7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1774115" y="6402746"/>
            <a:ext cx="194257" cy="280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" name="1. Given two models   how do we know which one is best?"/>
          <p:cNvSpPr txBox="1"/>
          <p:nvPr/>
        </p:nvSpPr>
        <p:spPr>
          <a:xfrm>
            <a:off x="803118" y="1306067"/>
            <a:ext cx="7521739" cy="43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1. Given two models </a:t>
            </a:r>
            <a14:m>
              <m:oMath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2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how do we know which one is best? </a:t>
            </a:r>
          </a:p>
        </p:txBody>
      </p:sp>
      <p:pic>
        <p:nvPicPr>
          <p:cNvPr id="153" name="model_sel.png" descr="model_sel.png"/>
          <p:cNvPicPr>
            <a:picLocks noChangeAspect="1"/>
          </p:cNvPicPr>
          <p:nvPr/>
        </p:nvPicPr>
        <p:blipFill>
          <a:blip r:embed="rId2">
            <a:extLst/>
          </a:blip>
          <a:srcRect l="0" t="55" r="0" b="55"/>
          <a:stretch>
            <a:fillRect/>
          </a:stretch>
        </p:blipFill>
        <p:spPr>
          <a:xfrm>
            <a:off x="6845212" y="2479353"/>
            <a:ext cx="4492836" cy="4207714"/>
          </a:xfrm>
          <a:prstGeom prst="rect">
            <a:avLst/>
          </a:prstGeom>
          <a:ln w="12700">
            <a:solidFill>
              <a:srgbClr val="DDDDDD"/>
            </a:solidFill>
            <a:miter/>
          </a:ln>
        </p:spPr>
      </p:pic>
      <p:sp>
        <p:nvSpPr>
          <p:cNvPr id="154" name="Recall: statistical inference"/>
          <p:cNvSpPr txBox="1"/>
          <p:nvPr>
            <p:ph type="title"/>
          </p:nvPr>
        </p:nvSpPr>
        <p:spPr>
          <a:xfrm>
            <a:off x="381000" y="153283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Recall: statistical inference</a:t>
            </a:r>
          </a:p>
        </p:txBody>
      </p:sp>
      <p:sp>
        <p:nvSpPr>
          <p:cNvPr id="155" name="2. Given a parameter    what is the probability that the true value lies in a given range?"/>
          <p:cNvSpPr txBox="1"/>
          <p:nvPr/>
        </p:nvSpPr>
        <p:spPr>
          <a:xfrm>
            <a:off x="803118" y="1859536"/>
            <a:ext cx="10053485" cy="398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2. Given a parameter 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what is the probability that the true value lies in a given range? </a:t>
            </a:r>
          </a:p>
        </p:txBody>
      </p:sp>
      <p:sp>
        <p:nvSpPr>
          <p:cNvPr id="156" name="Rectangle"/>
          <p:cNvSpPr/>
          <p:nvPr/>
        </p:nvSpPr>
        <p:spPr>
          <a:xfrm>
            <a:off x="665893" y="2385905"/>
            <a:ext cx="4722787" cy="439456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2700">
            <a:solidFill>
              <a:srgbClr val="A7A7A7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7" name="Screenshot 2025-02-02 at 15.05.45.png" descr="Screenshot 2025-02-02 at 15.05.45.png"/>
          <p:cNvPicPr>
            <a:picLocks noChangeAspect="1"/>
          </p:cNvPicPr>
          <p:nvPr/>
        </p:nvPicPr>
        <p:blipFill>
          <a:blip r:embed="rId3">
            <a:extLst/>
          </a:blip>
          <a:srcRect l="5705" t="0" r="833" b="0"/>
          <a:stretch>
            <a:fillRect/>
          </a:stretch>
        </p:blipFill>
        <p:spPr>
          <a:xfrm>
            <a:off x="714997" y="2579564"/>
            <a:ext cx="4624520" cy="4081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596316" y="1302052"/>
            <a:ext cx="6307516" cy="21106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Recall: Conditional Probabilities"/>
          <p:cNvSpPr txBox="1"/>
          <p:nvPr>
            <p:ph type="title" idx="4294967295"/>
          </p:nvPr>
        </p:nvSpPr>
        <p:spPr>
          <a:xfrm>
            <a:off x="381000" y="153283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Recall: Conditional Probabilities</a:t>
            </a:r>
          </a:p>
        </p:txBody>
      </p:sp>
      <p:sp>
        <p:nvSpPr>
          <p:cNvPr id="162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pic>
        <p:nvPicPr>
          <p:cNvPr id="163" name="Screenshot 2025-01-18 at 11.58.56.png" descr="Screenshot 2025-01-18 at 11.5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4918" y="999181"/>
            <a:ext cx="3724965" cy="5152287"/>
          </a:xfrm>
          <a:prstGeom prst="rect">
            <a:avLst/>
          </a:prstGeom>
          <a:ln w="12700">
            <a:solidFill>
              <a:srgbClr val="A7A7A7"/>
            </a:solidFill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7682230" y="941782"/>
            <a:ext cx="4032264" cy="5466321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5" name="Oval"/>
          <p:cNvSpPr/>
          <p:nvPr/>
        </p:nvSpPr>
        <p:spPr>
          <a:xfrm>
            <a:off x="7848869" y="1134741"/>
            <a:ext cx="3698985" cy="5080402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6" name="Oval"/>
          <p:cNvSpPr/>
          <p:nvPr/>
        </p:nvSpPr>
        <p:spPr>
          <a:xfrm>
            <a:off x="8442362" y="1757661"/>
            <a:ext cx="1628190" cy="2181956"/>
          </a:xfrm>
          <a:prstGeom prst="ellipse">
            <a:avLst/>
          </a:prstGeom>
          <a:solidFill>
            <a:srgbClr val="FFA900">
              <a:alpha val="59663"/>
            </a:srgbClr>
          </a:solidFill>
          <a:ln w="25400">
            <a:solidFill>
              <a:srgbClr val="7C4118">
                <a:alpha val="59663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Oval"/>
          <p:cNvSpPr/>
          <p:nvPr/>
        </p:nvSpPr>
        <p:spPr>
          <a:xfrm>
            <a:off x="8840839" y="3061424"/>
            <a:ext cx="2108956" cy="2785233"/>
          </a:xfrm>
          <a:prstGeom prst="ellipse">
            <a:avLst/>
          </a:prstGeom>
          <a:solidFill>
            <a:srgbClr val="B6FEFC">
              <a:alpha val="50987"/>
            </a:srgbClr>
          </a:solidFill>
          <a:ln w="25400">
            <a:solidFill>
              <a:schemeClr val="accent5">
                <a:satOff val="-19091"/>
                <a:lumOff val="-11921"/>
                <a:alpha val="50987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Equation"/>
          <p:cNvSpPr txBox="1"/>
          <p:nvPr/>
        </p:nvSpPr>
        <p:spPr>
          <a:xfrm>
            <a:off x="10216032" y="1673047"/>
            <a:ext cx="627279" cy="4807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</m:oMath>
              </m:oMathPara>
            </a14:m>
            <a:endParaRPr sz="5600"/>
          </a:p>
        </p:txBody>
      </p:sp>
      <p:sp>
        <p:nvSpPr>
          <p:cNvPr id="169" name="Equation"/>
          <p:cNvSpPr txBox="1"/>
          <p:nvPr/>
        </p:nvSpPr>
        <p:spPr>
          <a:xfrm>
            <a:off x="8820927" y="2083197"/>
            <a:ext cx="200516" cy="2348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2900"/>
          </a:p>
        </p:txBody>
      </p:sp>
      <p:sp>
        <p:nvSpPr>
          <p:cNvPr id="170" name="Equation"/>
          <p:cNvSpPr txBox="1"/>
          <p:nvPr/>
        </p:nvSpPr>
        <p:spPr>
          <a:xfrm>
            <a:off x="10185713" y="4853036"/>
            <a:ext cx="153399" cy="2327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900"/>
          </a:p>
        </p:txBody>
      </p:sp>
      <p:sp>
        <p:nvSpPr>
          <p:cNvPr id="171" name="Equation"/>
          <p:cNvSpPr txBox="1"/>
          <p:nvPr/>
        </p:nvSpPr>
        <p:spPr>
          <a:xfrm>
            <a:off x="9139047" y="3423925"/>
            <a:ext cx="702157" cy="2198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∩</m:t>
                  </m:r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600"/>
          </a:p>
        </p:txBody>
      </p:sp>
      <p:sp>
        <p:nvSpPr>
          <p:cNvPr id="172" name="Equation"/>
          <p:cNvSpPr txBox="1"/>
          <p:nvPr/>
        </p:nvSpPr>
        <p:spPr>
          <a:xfrm>
            <a:off x="2246638" y="1615414"/>
            <a:ext cx="2981472" cy="8500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2900"/>
          </a:p>
        </p:txBody>
      </p:sp>
      <p:sp>
        <p:nvSpPr>
          <p:cNvPr id="173" name="The probability of   given   (an event or condition)"/>
          <p:cNvSpPr txBox="1"/>
          <p:nvPr>
            <p:ph type="body" sz="quarter" idx="4294967295"/>
          </p:nvPr>
        </p:nvSpPr>
        <p:spPr>
          <a:xfrm>
            <a:off x="776610" y="2736068"/>
            <a:ext cx="5946928" cy="480772"/>
          </a:xfrm>
          <a:prstGeom prst="rect">
            <a:avLst/>
          </a:prstGeom>
        </p:spPr>
        <p:txBody>
          <a:bodyPr/>
          <a:lstStyle/>
          <a:p>
            <a:pPr>
              <a:defRPr i="1" sz="2200"/>
            </a:pPr>
            <a:r>
              <a:t>The probability of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given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t> (an event or condition)</a:t>
            </a:r>
          </a:p>
        </p:txBody>
      </p:sp>
      <p:sp>
        <p:nvSpPr>
          <p:cNvPr id="174" name="is called the likelihood:"/>
          <p:cNvSpPr txBox="1"/>
          <p:nvPr/>
        </p:nvSpPr>
        <p:spPr>
          <a:xfrm>
            <a:off x="1621601" y="4327281"/>
            <a:ext cx="4734323" cy="437498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called the</a:t>
            </a:r>
            <a:r>
              <a:rPr b="1" i="1"/>
              <a:t> likelihood: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175" name="“the likelihood of obtaining the data ‘A’ given the model”"/>
          <p:cNvSpPr txBox="1"/>
          <p:nvPr/>
        </p:nvSpPr>
        <p:spPr>
          <a:xfrm>
            <a:off x="716783" y="5095390"/>
            <a:ext cx="6569359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“the</a:t>
            </a:r>
            <a:r>
              <a:rPr b="1" i="1"/>
              <a:t> likelihood </a:t>
            </a:r>
            <a:r>
              <a:t>of obtaining the data ‘A’ given the model”</a:t>
            </a:r>
          </a:p>
        </p:txBody>
      </p:sp>
      <p:sp>
        <p:nvSpPr>
          <p:cNvPr id="176" name="when   is a model, or parameter"/>
          <p:cNvSpPr txBox="1"/>
          <p:nvPr/>
        </p:nvSpPr>
        <p:spPr>
          <a:xfrm>
            <a:off x="690456" y="3793670"/>
            <a:ext cx="3796988" cy="40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when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is a model, or parameter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879454" y="4224780"/>
            <a:ext cx="6307517" cy="21106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Bayes Theorem"/>
          <p:cNvSpPr txBox="1"/>
          <p:nvPr>
            <p:ph type="title" idx="4294967295"/>
          </p:nvPr>
        </p:nvSpPr>
        <p:spPr>
          <a:xfrm>
            <a:off x="3663384" y="15328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181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pic>
        <p:nvPicPr>
          <p:cNvPr id="182" name="Screenshot 2025-01-18 at 11.58.56.png" descr="Screenshot 2025-01-18 at 11.58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4918" y="999181"/>
            <a:ext cx="3724965" cy="5152287"/>
          </a:xfrm>
          <a:prstGeom prst="rect">
            <a:avLst/>
          </a:prstGeom>
          <a:ln w="12700">
            <a:solidFill>
              <a:srgbClr val="A7A7A7"/>
            </a:solidFill>
            <a:miter lim="400000"/>
          </a:ln>
        </p:spPr>
      </p:pic>
      <p:sp>
        <p:nvSpPr>
          <p:cNvPr id="183" name="Rectangle"/>
          <p:cNvSpPr/>
          <p:nvPr/>
        </p:nvSpPr>
        <p:spPr>
          <a:xfrm>
            <a:off x="7682230" y="941782"/>
            <a:ext cx="4032264" cy="5466321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4" name="Oval"/>
          <p:cNvSpPr/>
          <p:nvPr/>
        </p:nvSpPr>
        <p:spPr>
          <a:xfrm>
            <a:off x="7848869" y="1134741"/>
            <a:ext cx="3698985" cy="5080402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5" name="Oval"/>
          <p:cNvSpPr/>
          <p:nvPr/>
        </p:nvSpPr>
        <p:spPr>
          <a:xfrm>
            <a:off x="8442362" y="1757661"/>
            <a:ext cx="1628190" cy="2181956"/>
          </a:xfrm>
          <a:prstGeom prst="ellipse">
            <a:avLst/>
          </a:prstGeom>
          <a:solidFill>
            <a:srgbClr val="FFA900">
              <a:alpha val="59663"/>
            </a:srgbClr>
          </a:solidFill>
          <a:ln w="25400">
            <a:solidFill>
              <a:srgbClr val="7C4118">
                <a:alpha val="59663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Oval"/>
          <p:cNvSpPr/>
          <p:nvPr/>
        </p:nvSpPr>
        <p:spPr>
          <a:xfrm>
            <a:off x="8840839" y="3061424"/>
            <a:ext cx="2108956" cy="2785233"/>
          </a:xfrm>
          <a:prstGeom prst="ellipse">
            <a:avLst/>
          </a:prstGeom>
          <a:solidFill>
            <a:srgbClr val="B6FEFC">
              <a:alpha val="50987"/>
            </a:srgbClr>
          </a:solidFill>
          <a:ln w="25400">
            <a:solidFill>
              <a:schemeClr val="accent5">
                <a:satOff val="-19091"/>
                <a:lumOff val="-11921"/>
                <a:alpha val="50987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Equation"/>
          <p:cNvSpPr txBox="1"/>
          <p:nvPr/>
        </p:nvSpPr>
        <p:spPr>
          <a:xfrm>
            <a:off x="10216032" y="1673047"/>
            <a:ext cx="627279" cy="4807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</m:oMath>
              </m:oMathPara>
            </a14:m>
            <a:endParaRPr sz="5600"/>
          </a:p>
        </p:txBody>
      </p:sp>
      <p:sp>
        <p:nvSpPr>
          <p:cNvPr id="188" name="Equation"/>
          <p:cNvSpPr txBox="1"/>
          <p:nvPr/>
        </p:nvSpPr>
        <p:spPr>
          <a:xfrm>
            <a:off x="8820927" y="2083197"/>
            <a:ext cx="200516" cy="2348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2900"/>
          </a:p>
        </p:txBody>
      </p:sp>
      <p:sp>
        <p:nvSpPr>
          <p:cNvPr id="189" name="Equation"/>
          <p:cNvSpPr txBox="1"/>
          <p:nvPr/>
        </p:nvSpPr>
        <p:spPr>
          <a:xfrm>
            <a:off x="10185713" y="4853036"/>
            <a:ext cx="153399" cy="2327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900"/>
          </a:p>
        </p:txBody>
      </p:sp>
      <p:sp>
        <p:nvSpPr>
          <p:cNvPr id="190" name="Equation"/>
          <p:cNvSpPr txBox="1"/>
          <p:nvPr/>
        </p:nvSpPr>
        <p:spPr>
          <a:xfrm>
            <a:off x="9139047" y="3423925"/>
            <a:ext cx="702157" cy="2198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∩</m:t>
                  </m:r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600"/>
          </a:p>
        </p:txBody>
      </p:sp>
      <p:sp>
        <p:nvSpPr>
          <p:cNvPr id="191" name="Equation"/>
          <p:cNvSpPr txBox="1"/>
          <p:nvPr/>
        </p:nvSpPr>
        <p:spPr>
          <a:xfrm>
            <a:off x="2498905" y="4602129"/>
            <a:ext cx="3545993" cy="8561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2900"/>
          </a:p>
        </p:txBody>
      </p:sp>
      <p:sp>
        <p:nvSpPr>
          <p:cNvPr id="192" name="The probability of   given   (an event or condition)"/>
          <p:cNvSpPr txBox="1"/>
          <p:nvPr>
            <p:ph type="body" sz="quarter" idx="4294967295"/>
          </p:nvPr>
        </p:nvSpPr>
        <p:spPr>
          <a:xfrm>
            <a:off x="1059749" y="5658796"/>
            <a:ext cx="5946927" cy="480772"/>
          </a:xfrm>
          <a:prstGeom prst="rect">
            <a:avLst/>
          </a:prstGeom>
        </p:spPr>
        <p:txBody>
          <a:bodyPr/>
          <a:lstStyle/>
          <a:p>
            <a:pPr>
              <a:defRPr i="1" sz="2200"/>
            </a:pPr>
            <a:r>
              <a:t>The probability of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given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t> (an event or condition)</a:t>
            </a:r>
          </a:p>
        </p:txBody>
      </p:sp>
      <p:sp>
        <p:nvSpPr>
          <p:cNvPr id="193" name="Under the assumption that:"/>
          <p:cNvSpPr txBox="1"/>
          <p:nvPr/>
        </p:nvSpPr>
        <p:spPr>
          <a:xfrm>
            <a:off x="3682391" y="1433922"/>
            <a:ext cx="3317935" cy="398076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sz="2200"/>
            </a:lvl1pPr>
          </a:lstStyle>
          <a:p>
            <a:pPr/>
            <a:r>
              <a:t>Under the assumption that: </a:t>
            </a:r>
          </a:p>
        </p:txBody>
      </p:sp>
      <p:pic>
        <p:nvPicPr>
          <p:cNvPr id="194" name="Thomas_Bayes.gif" descr="Thomas_Bayes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910" y="414832"/>
            <a:ext cx="27940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Equation"/>
          <p:cNvSpPr txBox="1"/>
          <p:nvPr/>
        </p:nvSpPr>
        <p:spPr>
          <a:xfrm>
            <a:off x="4291711" y="2081464"/>
            <a:ext cx="2342368" cy="2383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∩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∩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200"/>
          </a:p>
        </p:txBody>
      </p:sp>
      <p:sp>
        <p:nvSpPr>
          <p:cNvPr id="196" name="Equation"/>
          <p:cNvSpPr txBox="1"/>
          <p:nvPr/>
        </p:nvSpPr>
        <p:spPr>
          <a:xfrm>
            <a:off x="3869557" y="3146315"/>
            <a:ext cx="3186676" cy="2455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200"/>
          </a:p>
        </p:txBody>
      </p:sp>
      <p:sp>
        <p:nvSpPr>
          <p:cNvPr id="197" name="Arrow"/>
          <p:cNvSpPr/>
          <p:nvPr/>
        </p:nvSpPr>
        <p:spPr>
          <a:xfrm rot="5400000">
            <a:off x="5211989" y="2480172"/>
            <a:ext cx="501812" cy="501800"/>
          </a:xfrm>
          <a:prstGeom prst="rightArrow">
            <a:avLst>
              <a:gd name="adj1" fmla="val 32000"/>
              <a:gd name="adj2" fmla="val 6400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8" name="Thomas Bayes 1701-1761"/>
          <p:cNvSpPr txBox="1"/>
          <p:nvPr/>
        </p:nvSpPr>
        <p:spPr>
          <a:xfrm>
            <a:off x="564024" y="3475904"/>
            <a:ext cx="2484101" cy="345788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chemeClr val="accent2"/>
                </a:solidFill>
              </a:defRPr>
            </a:pPr>
            <a:r>
              <a:t>Thomas Bayes </a:t>
            </a:r>
            <a:r>
              <a:rPr i="1"/>
              <a:t>1701-1761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"/>
          <p:cNvSpPr/>
          <p:nvPr/>
        </p:nvSpPr>
        <p:spPr>
          <a:xfrm>
            <a:off x="879454" y="4224780"/>
            <a:ext cx="6307517" cy="21106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Bayes Theorem"/>
          <p:cNvSpPr txBox="1"/>
          <p:nvPr>
            <p:ph type="title" idx="4294967295"/>
          </p:nvPr>
        </p:nvSpPr>
        <p:spPr>
          <a:xfrm>
            <a:off x="3663384" y="15328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205" name="Text"/>
          <p:cNvSpPr txBox="1"/>
          <p:nvPr/>
        </p:nvSpPr>
        <p:spPr>
          <a:xfrm>
            <a:off x="263544" y="4711061"/>
            <a:ext cx="127001" cy="1154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000"/>
            </a:pPr>
          </a:p>
        </p:txBody>
      </p:sp>
      <p:pic>
        <p:nvPicPr>
          <p:cNvPr id="206" name="Screenshot 2025-01-18 at 11.58.56.png" descr="Screenshot 2025-01-18 at 11.5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4918" y="999181"/>
            <a:ext cx="3724965" cy="5152287"/>
          </a:xfrm>
          <a:prstGeom prst="rect">
            <a:avLst/>
          </a:prstGeom>
          <a:ln w="12700">
            <a:solidFill>
              <a:srgbClr val="A7A7A7"/>
            </a:solidFill>
            <a:miter lim="400000"/>
          </a:ln>
        </p:spPr>
      </p:pic>
      <p:sp>
        <p:nvSpPr>
          <p:cNvPr id="207" name="Rectangle"/>
          <p:cNvSpPr/>
          <p:nvPr/>
        </p:nvSpPr>
        <p:spPr>
          <a:xfrm>
            <a:off x="7682230" y="941782"/>
            <a:ext cx="4032264" cy="5466321"/>
          </a:xfrm>
          <a:prstGeom prst="rect">
            <a:avLst/>
          </a:prstGeom>
          <a:solidFill>
            <a:srgbClr val="CEF0D1"/>
          </a:solidFill>
          <a:ln w="12700">
            <a:solidFill>
              <a:srgbClr val="A7A7A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8" name="Oval"/>
          <p:cNvSpPr/>
          <p:nvPr/>
        </p:nvSpPr>
        <p:spPr>
          <a:xfrm>
            <a:off x="7848869" y="1134741"/>
            <a:ext cx="3698985" cy="5080402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9" name="Oval"/>
          <p:cNvSpPr/>
          <p:nvPr/>
        </p:nvSpPr>
        <p:spPr>
          <a:xfrm>
            <a:off x="8442362" y="1757661"/>
            <a:ext cx="1628190" cy="2181956"/>
          </a:xfrm>
          <a:prstGeom prst="ellipse">
            <a:avLst/>
          </a:prstGeom>
          <a:solidFill>
            <a:srgbClr val="FFA900">
              <a:alpha val="59663"/>
            </a:srgbClr>
          </a:solidFill>
          <a:ln w="25400">
            <a:solidFill>
              <a:srgbClr val="7C4118">
                <a:alpha val="59663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"/>
          <p:cNvSpPr/>
          <p:nvPr/>
        </p:nvSpPr>
        <p:spPr>
          <a:xfrm>
            <a:off x="8840839" y="3061424"/>
            <a:ext cx="2108956" cy="2785233"/>
          </a:xfrm>
          <a:prstGeom prst="ellipse">
            <a:avLst/>
          </a:prstGeom>
          <a:solidFill>
            <a:srgbClr val="B6FEFC">
              <a:alpha val="50987"/>
            </a:srgbClr>
          </a:solidFill>
          <a:ln w="25400">
            <a:solidFill>
              <a:schemeClr val="accent5">
                <a:satOff val="-19091"/>
                <a:lumOff val="-11921"/>
                <a:alpha val="50987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Equation"/>
          <p:cNvSpPr txBox="1"/>
          <p:nvPr/>
        </p:nvSpPr>
        <p:spPr>
          <a:xfrm>
            <a:off x="10216032" y="1673047"/>
            <a:ext cx="627279" cy="4807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</m:oMath>
              </m:oMathPara>
            </a14:m>
            <a:endParaRPr sz="5600"/>
          </a:p>
        </p:txBody>
      </p:sp>
      <p:sp>
        <p:nvSpPr>
          <p:cNvPr id="212" name="Equation"/>
          <p:cNvSpPr txBox="1"/>
          <p:nvPr/>
        </p:nvSpPr>
        <p:spPr>
          <a:xfrm>
            <a:off x="8820927" y="2083197"/>
            <a:ext cx="200516" cy="2348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2900"/>
          </a:p>
        </p:txBody>
      </p:sp>
      <p:sp>
        <p:nvSpPr>
          <p:cNvPr id="213" name="Equation"/>
          <p:cNvSpPr txBox="1"/>
          <p:nvPr/>
        </p:nvSpPr>
        <p:spPr>
          <a:xfrm>
            <a:off x="10185713" y="4853036"/>
            <a:ext cx="153399" cy="2327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900"/>
          </a:p>
        </p:txBody>
      </p:sp>
      <p:sp>
        <p:nvSpPr>
          <p:cNvPr id="214" name="Equation"/>
          <p:cNvSpPr txBox="1"/>
          <p:nvPr/>
        </p:nvSpPr>
        <p:spPr>
          <a:xfrm>
            <a:off x="9139047" y="3423925"/>
            <a:ext cx="702157" cy="2198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∩</m:t>
                  </m:r>
                  <m:r>
                    <m:rPr>
                      <m:nor/>
                    </m:rP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m:oMathPara>
            </a14:m>
            <a:endParaRPr sz="2600"/>
          </a:p>
        </p:txBody>
      </p:sp>
      <p:sp>
        <p:nvSpPr>
          <p:cNvPr id="215" name="Equation"/>
          <p:cNvSpPr txBox="1"/>
          <p:nvPr/>
        </p:nvSpPr>
        <p:spPr>
          <a:xfrm>
            <a:off x="2279491" y="4649847"/>
            <a:ext cx="3507443" cy="8561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2900"/>
          </a:p>
        </p:txBody>
      </p:sp>
      <p:sp>
        <p:nvSpPr>
          <p:cNvPr id="216" name="The probability of the model given our measurements"/>
          <p:cNvSpPr txBox="1"/>
          <p:nvPr>
            <p:ph type="body" sz="quarter" idx="4294967295"/>
          </p:nvPr>
        </p:nvSpPr>
        <p:spPr>
          <a:xfrm>
            <a:off x="1059749" y="5658796"/>
            <a:ext cx="5946927" cy="480772"/>
          </a:xfrm>
          <a:prstGeom prst="rect">
            <a:avLst/>
          </a:prstGeom>
        </p:spPr>
        <p:txBody>
          <a:bodyPr/>
          <a:lstStyle/>
          <a:p>
            <a:pPr defTabSz="877823">
              <a:spcBef>
                <a:spcPts val="900"/>
              </a:spcBef>
              <a:defRPr i="1" sz="2112"/>
            </a:pPr>
            <a:r>
              <a:t>The probability of the </a:t>
            </a:r>
            <a:r>
              <a:rPr b="1"/>
              <a:t>model</a:t>
            </a:r>
            <a:r>
              <a:t> given our measurements</a:t>
            </a:r>
          </a:p>
        </p:txBody>
      </p:sp>
      <p:sp>
        <p:nvSpPr>
          <p:cNvPr id="217" name="for a specific model"/>
          <p:cNvSpPr txBox="1"/>
          <p:nvPr/>
        </p:nvSpPr>
        <p:spPr>
          <a:xfrm>
            <a:off x="3670461" y="1703983"/>
            <a:ext cx="2538336" cy="418900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for a specific model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</a:p>
        </p:txBody>
      </p:sp>
      <p:pic>
        <p:nvPicPr>
          <p:cNvPr id="218" name="Thomas_Bayes.gif" descr="Thomas_Bayes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10" y="414832"/>
            <a:ext cx="27940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And some data"/>
          <p:cNvSpPr txBox="1"/>
          <p:nvPr/>
        </p:nvSpPr>
        <p:spPr>
          <a:xfrm>
            <a:off x="3679258" y="2553521"/>
            <a:ext cx="2101326" cy="41132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sz="2200"/>
            </a:pPr>
            <a:r>
              <a:t>And some data 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</p:txBody>
      </p:sp>
      <p:sp>
        <p:nvSpPr>
          <p:cNvPr id="220" name="Thomas Bayes 1701-1761"/>
          <p:cNvSpPr txBox="1"/>
          <p:nvPr/>
        </p:nvSpPr>
        <p:spPr>
          <a:xfrm>
            <a:off x="564024" y="3475904"/>
            <a:ext cx="2484101" cy="345788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chemeClr val="accent2"/>
                </a:solidFill>
              </a:defRPr>
            </a:pPr>
            <a:r>
              <a:t>Thomas Bayes </a:t>
            </a:r>
            <a:r>
              <a:rPr i="1"/>
              <a:t>1701-1761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"/>
          <p:cNvSpPr/>
          <p:nvPr/>
        </p:nvSpPr>
        <p:spPr>
          <a:xfrm>
            <a:off x="637845" y="4039963"/>
            <a:ext cx="11192528" cy="2311786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" name="Rectangle"/>
          <p:cNvSpPr/>
          <p:nvPr/>
        </p:nvSpPr>
        <p:spPr>
          <a:xfrm>
            <a:off x="4482178" y="1361688"/>
            <a:ext cx="6307517" cy="2110620"/>
          </a:xfrm>
          <a:prstGeom prst="rect">
            <a:avLst/>
          </a:prstGeom>
          <a:solidFill>
            <a:srgbClr val="FFFFFF">
              <a:alpha val="87136"/>
            </a:srgbClr>
          </a:solidFill>
          <a:ln w="12700">
            <a:solidFill>
              <a:schemeClr val="accent1">
                <a:alpha val="87136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11769144" y="6398513"/>
            <a:ext cx="194257" cy="2807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Bayes Theorem"/>
          <p:cNvSpPr txBox="1"/>
          <p:nvPr>
            <p:ph type="title" idx="4294967295"/>
          </p:nvPr>
        </p:nvSpPr>
        <p:spPr>
          <a:xfrm>
            <a:off x="3663384" y="15328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Bayes Theorem</a:t>
            </a:r>
          </a:p>
        </p:txBody>
      </p:sp>
      <p:sp>
        <p:nvSpPr>
          <p:cNvPr id="226" name="Equation"/>
          <p:cNvSpPr txBox="1"/>
          <p:nvPr/>
        </p:nvSpPr>
        <p:spPr>
          <a:xfrm>
            <a:off x="5882215" y="1786755"/>
            <a:ext cx="3507443" cy="8561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2900"/>
          </a:p>
        </p:txBody>
      </p:sp>
      <p:sp>
        <p:nvSpPr>
          <p:cNvPr id="227" name="The probability of the model given our measurements"/>
          <p:cNvSpPr txBox="1"/>
          <p:nvPr>
            <p:ph type="body" sz="quarter" idx="4294967295"/>
          </p:nvPr>
        </p:nvSpPr>
        <p:spPr>
          <a:xfrm>
            <a:off x="4662473" y="2795704"/>
            <a:ext cx="5946927" cy="480772"/>
          </a:xfrm>
          <a:prstGeom prst="rect">
            <a:avLst/>
          </a:prstGeom>
        </p:spPr>
        <p:txBody>
          <a:bodyPr/>
          <a:lstStyle/>
          <a:p>
            <a:pPr defTabSz="877823">
              <a:spcBef>
                <a:spcPts val="900"/>
              </a:spcBef>
              <a:defRPr i="1" sz="2112"/>
            </a:pPr>
            <a:r>
              <a:t>The probability of the </a:t>
            </a:r>
            <a:r>
              <a:rPr b="1"/>
              <a:t>model</a:t>
            </a:r>
            <a:r>
              <a:t> given our measurements</a:t>
            </a:r>
          </a:p>
        </p:txBody>
      </p:sp>
      <p:pic>
        <p:nvPicPr>
          <p:cNvPr id="228" name="Thomas_Bayes.gif" descr="Thomas_Bayes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10" y="414832"/>
            <a:ext cx="27940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Equation"/>
          <p:cNvSpPr txBox="1"/>
          <p:nvPr/>
        </p:nvSpPr>
        <p:spPr>
          <a:xfrm>
            <a:off x="916927" y="4276911"/>
            <a:ext cx="1095038" cy="3237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30" name="Equation"/>
          <p:cNvSpPr txBox="1"/>
          <p:nvPr/>
        </p:nvSpPr>
        <p:spPr>
          <a:xfrm>
            <a:off x="914400" y="5407409"/>
            <a:ext cx="641639" cy="3148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31" name="Equation"/>
          <p:cNvSpPr txBox="1"/>
          <p:nvPr/>
        </p:nvSpPr>
        <p:spPr>
          <a:xfrm>
            <a:off x="914400" y="4848609"/>
            <a:ext cx="1107252" cy="3237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32" name="Equation"/>
          <p:cNvSpPr txBox="1"/>
          <p:nvPr/>
        </p:nvSpPr>
        <p:spPr>
          <a:xfrm>
            <a:off x="914400" y="5974902"/>
            <a:ext cx="718554" cy="3141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900"/>
          </a:p>
        </p:txBody>
      </p:sp>
      <p:sp>
        <p:nvSpPr>
          <p:cNvPr id="233" name="The posterior"/>
          <p:cNvSpPr txBox="1"/>
          <p:nvPr/>
        </p:nvSpPr>
        <p:spPr>
          <a:xfrm>
            <a:off x="2428605" y="4205334"/>
            <a:ext cx="1680203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lvl1pPr>
          </a:lstStyle>
          <a:p>
            <a:pPr/>
            <a:r>
              <a:t>The posterior</a:t>
            </a:r>
          </a:p>
        </p:txBody>
      </p:sp>
      <p:sp>
        <p:nvSpPr>
          <p:cNvPr id="234" name="The prior"/>
          <p:cNvSpPr txBox="1"/>
          <p:nvPr/>
        </p:nvSpPr>
        <p:spPr>
          <a:xfrm>
            <a:off x="2428605" y="5348100"/>
            <a:ext cx="1680203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lvl1pPr>
          </a:lstStyle>
          <a:p>
            <a:pPr/>
            <a:r>
              <a:t>The prior</a:t>
            </a:r>
          </a:p>
        </p:txBody>
      </p:sp>
      <p:sp>
        <p:nvSpPr>
          <p:cNvPr id="235" name="The likelihood"/>
          <p:cNvSpPr txBox="1"/>
          <p:nvPr/>
        </p:nvSpPr>
        <p:spPr>
          <a:xfrm>
            <a:off x="2428605" y="4771272"/>
            <a:ext cx="1680203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lvl1pPr>
          </a:lstStyle>
          <a:p>
            <a:pPr/>
            <a:r>
              <a:t>The likelihood</a:t>
            </a:r>
          </a:p>
        </p:txBody>
      </p:sp>
      <p:sp>
        <p:nvSpPr>
          <p:cNvPr id="236" name="The evidence"/>
          <p:cNvSpPr txBox="1"/>
          <p:nvPr/>
        </p:nvSpPr>
        <p:spPr>
          <a:xfrm>
            <a:off x="2428605" y="5924928"/>
            <a:ext cx="1680203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lvl1pPr>
          </a:lstStyle>
          <a:p>
            <a:pPr/>
            <a:r>
              <a:t>The evidence</a:t>
            </a:r>
          </a:p>
        </p:txBody>
      </p:sp>
      <p:sp>
        <p:nvSpPr>
          <p:cNvPr id="237" name="The probability of the model ( ) being true given the data"/>
          <p:cNvSpPr txBox="1"/>
          <p:nvPr/>
        </p:nvSpPr>
        <p:spPr>
          <a:xfrm>
            <a:off x="4627048" y="4157615"/>
            <a:ext cx="6745741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pPr>
            <a:r>
              <a:t>The probability of the model (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) being true given the data</a:t>
            </a:r>
          </a:p>
        </p:txBody>
      </p:sp>
      <p:sp>
        <p:nvSpPr>
          <p:cNvPr id="238" name="Given the model ( ) what is the likelihood of getting the data"/>
          <p:cNvSpPr txBox="1"/>
          <p:nvPr/>
        </p:nvSpPr>
        <p:spPr>
          <a:xfrm>
            <a:off x="4627048" y="4708537"/>
            <a:ext cx="7371392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pPr>
            <a:r>
              <a:t>Given the model (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) what is the likelihood of getting the data</a:t>
            </a:r>
          </a:p>
        </p:txBody>
      </p:sp>
      <p:sp>
        <p:nvSpPr>
          <p:cNvPr id="239" name="The probability of the model ( ) being true"/>
          <p:cNvSpPr txBox="1"/>
          <p:nvPr/>
        </p:nvSpPr>
        <p:spPr>
          <a:xfrm>
            <a:off x="4650522" y="5287632"/>
            <a:ext cx="7371392" cy="48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pPr>
            <a:r>
              <a:t>The probability of the model (</a:t>
            </a:r>
            <a14:m>
              <m:oMath>
                <m:r>
                  <a:rPr xmlns:a="http://schemas.openxmlformats.org/drawingml/2006/main" sz="2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) being true</a:t>
            </a:r>
          </a:p>
        </p:txBody>
      </p:sp>
      <p:sp>
        <p:nvSpPr>
          <p:cNvPr id="240" name="The probability of getting the data given all model possibilities"/>
          <p:cNvSpPr txBox="1"/>
          <p:nvPr/>
        </p:nvSpPr>
        <p:spPr>
          <a:xfrm>
            <a:off x="4650522" y="5877209"/>
            <a:ext cx="7371392" cy="480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defRPr i="1" sz="2200"/>
            </a:lvl1pPr>
          </a:lstStyle>
          <a:p>
            <a:pPr/>
            <a:r>
              <a:t>The probability of getting the data given all model possibilities</a:t>
            </a:r>
          </a:p>
        </p:txBody>
      </p:sp>
      <p:sp>
        <p:nvSpPr>
          <p:cNvPr id="241" name="Line"/>
          <p:cNvSpPr/>
          <p:nvPr/>
        </p:nvSpPr>
        <p:spPr>
          <a:xfrm flipV="1">
            <a:off x="2220285" y="4426195"/>
            <a:ext cx="1" cy="153932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Line"/>
          <p:cNvSpPr/>
          <p:nvPr/>
        </p:nvSpPr>
        <p:spPr>
          <a:xfrm flipV="1">
            <a:off x="4317128" y="4426195"/>
            <a:ext cx="1" cy="153932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Thomas Bayes 1701-1761"/>
          <p:cNvSpPr txBox="1"/>
          <p:nvPr/>
        </p:nvSpPr>
        <p:spPr>
          <a:xfrm>
            <a:off x="564024" y="3475904"/>
            <a:ext cx="2484101" cy="345788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defRPr>
                <a:solidFill>
                  <a:schemeClr val="accent2"/>
                </a:solidFill>
              </a:defRPr>
            </a:pPr>
            <a:r>
              <a:t>Thomas Bayes </a:t>
            </a:r>
            <a:r>
              <a:rPr i="1"/>
              <a:t>1701-1761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